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4"/>
  </p:notesMasterIdLst>
  <p:sldIdLst>
    <p:sldId id="256" r:id="rId2"/>
    <p:sldId id="264" r:id="rId3"/>
    <p:sldId id="266" r:id="rId4"/>
    <p:sldId id="258" r:id="rId5"/>
    <p:sldId id="265" r:id="rId6"/>
    <p:sldId id="267" r:id="rId7"/>
    <p:sldId id="268" r:id="rId8"/>
    <p:sldId id="269" r:id="rId9"/>
    <p:sldId id="270" r:id="rId10"/>
    <p:sldId id="261" r:id="rId11"/>
    <p:sldId id="262" r:id="rId12"/>
    <p:sldId id="271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rina grande" initials="sg" lastIdx="1" clrIdx="0">
    <p:extLst>
      <p:ext uri="{19B8F6BF-5375-455C-9EA6-DF929625EA0E}">
        <p15:presenceInfo xmlns:p15="http://schemas.microsoft.com/office/powerpoint/2012/main" userId="161cac37777299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48462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543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8699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105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8965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559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8145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017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6876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‹N›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64581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630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309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5708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6050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227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5061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3232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219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03B4-9C42-4B16-B018-F7A346879EB2}" type="datetimeFigureOut">
              <a:rPr lang="it-IT" smtClean="0"/>
              <a:t>02/01/2017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0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44250" y="66475"/>
            <a:ext cx="8455500" cy="2146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6" name="Shape 56" descr="animatore-digitale.jpg"/>
          <p:cNvPicPr preferRelativeResize="0"/>
          <p:nvPr/>
        </p:nvPicPr>
        <p:blipFill rotWithShape="1">
          <a:blip r:embed="rId3">
            <a:alphaModFix/>
          </a:blip>
          <a:srcRect t="11749" b="17258"/>
          <a:stretch/>
        </p:blipFill>
        <p:spPr>
          <a:xfrm>
            <a:off x="59425" y="3135075"/>
            <a:ext cx="9025150" cy="1819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850" y="0"/>
            <a:ext cx="9025175" cy="313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55500" y="439200"/>
            <a:ext cx="8988600" cy="469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540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1E1C1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1E1C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         </a:t>
            </a:r>
            <a:r>
              <a:rPr lang="it" sz="1200" b="1" dirty="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 b="1" dirty="0">
              <a:solidFill>
                <a:srgbClr val="1E1C1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436125" y="83600"/>
            <a:ext cx="4789017" cy="2678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/>
              </a:rPr>
              <a:t>COSA FAREMO ...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5769425" y="0"/>
            <a:ext cx="3312300" cy="43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 sz="1800"/>
              <a:t>PNSD INSERITO NEL PTOF</a:t>
            </a:r>
          </a:p>
        </p:txBody>
      </p:sp>
      <p:sp>
        <p:nvSpPr>
          <p:cNvPr id="96" name="Shape 96"/>
          <p:cNvSpPr/>
          <p:nvPr/>
        </p:nvSpPr>
        <p:spPr>
          <a:xfrm>
            <a:off x="4011999" y="856428"/>
            <a:ext cx="5132000" cy="1233630"/>
          </a:xfrm>
          <a:prstGeom prst="wedgeRoundRectCallout">
            <a:avLst>
              <a:gd name="adj1" fmla="val -72528"/>
              <a:gd name="adj2" fmla="val 62662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</a:rPr>
              <a:t>Somministrazione di un questionario per la rilevazione delle conoscenze/competenze tecnologiche e necessità formative dei docenti ed eventualmente del personale ATA.</a:t>
            </a:r>
            <a:endParaRPr sz="1600" dirty="0">
              <a:latin typeface="+mn-lt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043824" y="2347072"/>
            <a:ext cx="5100175" cy="1263027"/>
          </a:xfrm>
          <a:prstGeom prst="wedgeRoundRectCallout">
            <a:avLst>
              <a:gd name="adj1" fmla="val -79644"/>
              <a:gd name="adj2" fmla="val -810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</a:rPr>
              <a:t>Creazione e aggiornamento sul sito della scuola di uno spazio dedicato al PNSD per informare sul piano e sulle varie iniziative della scuola, dove pubblicare i link utili alla condivisione di esperienze formative e dove segnalare eventi e opportunità formative in ambito digitale</a:t>
            </a:r>
            <a:r>
              <a:rPr lang="it-IT" dirty="0" smtClean="0"/>
              <a:t>.</a:t>
            </a:r>
            <a:endParaRPr dirty="0"/>
          </a:p>
        </p:txBody>
      </p:sp>
      <p:sp>
        <p:nvSpPr>
          <p:cNvPr id="98" name="Shape 98"/>
          <p:cNvSpPr/>
          <p:nvPr/>
        </p:nvSpPr>
        <p:spPr>
          <a:xfrm>
            <a:off x="4106100" y="3909550"/>
            <a:ext cx="5037900" cy="1228500"/>
          </a:xfrm>
          <a:prstGeom prst="wedgeRoundRectCallout">
            <a:avLst>
              <a:gd name="adj1" fmla="val -81189"/>
              <a:gd name="adj2" fmla="val -7253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4106000" y="3821800"/>
            <a:ext cx="5038000" cy="1316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it-IT" sz="1600" dirty="0" smtClean="0">
                <a:latin typeface="+mn-lt"/>
              </a:rPr>
              <a:t>Formazione </a:t>
            </a:r>
            <a:r>
              <a:rPr lang="it-IT" sz="1600" dirty="0">
                <a:latin typeface="+mn-lt"/>
              </a:rPr>
              <a:t>base per l’uso </a:t>
            </a:r>
            <a:r>
              <a:rPr lang="it-IT" sz="1600" dirty="0" smtClean="0">
                <a:latin typeface="+mn-lt"/>
              </a:rPr>
              <a:t>di </a:t>
            </a:r>
            <a:r>
              <a:rPr lang="it-IT" sz="1600" dirty="0">
                <a:latin typeface="+mn-lt"/>
              </a:rPr>
              <a:t>strumenti tecnologici e </a:t>
            </a:r>
            <a:r>
              <a:rPr lang="it-IT" sz="1600" dirty="0" err="1">
                <a:latin typeface="+mn-lt"/>
              </a:rPr>
              <a:t>sw</a:t>
            </a:r>
            <a:r>
              <a:rPr lang="it-IT" sz="1600" dirty="0">
                <a:latin typeface="+mn-lt"/>
              </a:rPr>
              <a:t> didattici già presenti a scuola.</a:t>
            </a:r>
          </a:p>
          <a:p>
            <a:pPr lvl="0"/>
            <a:r>
              <a:rPr lang="it-IT" sz="1600" dirty="0">
                <a:latin typeface="+mn-lt"/>
              </a:rPr>
              <a:t>Utilizzo del registro elettronico.</a:t>
            </a:r>
          </a:p>
          <a:p>
            <a:pPr lvl="0"/>
            <a:r>
              <a:rPr lang="it-IT" sz="1600" dirty="0" smtClean="0">
                <a:latin typeface="+mn-lt"/>
              </a:rPr>
              <a:t>Partecipazione </a:t>
            </a:r>
            <a:r>
              <a:rPr lang="it-IT" sz="1600" dirty="0">
                <a:latin typeface="+mn-lt"/>
              </a:rPr>
              <a:t>a bandi nazionali ed europei</a:t>
            </a:r>
            <a:r>
              <a:rPr lang="it-IT" sz="1600" dirty="0" smtClean="0">
                <a:latin typeface="+mn-lt"/>
              </a:rPr>
              <a:t>.</a:t>
            </a:r>
          </a:p>
          <a:p>
            <a:pPr lvl="0"/>
            <a:r>
              <a:rPr lang="it-IT" sz="1600" dirty="0" smtClean="0">
                <a:latin typeface="+mn-lt"/>
              </a:rPr>
              <a:t>Formazione sull’uso del </a:t>
            </a:r>
            <a:r>
              <a:rPr lang="it-IT" sz="1600" dirty="0" err="1" smtClean="0">
                <a:latin typeface="+mn-lt"/>
              </a:rPr>
              <a:t>coding</a:t>
            </a:r>
            <a:r>
              <a:rPr lang="it-IT" sz="1600" dirty="0" smtClean="0">
                <a:latin typeface="+mn-lt"/>
              </a:rPr>
              <a:t> nella didattica.</a:t>
            </a:r>
            <a:endParaRPr sz="1600" dirty="0">
              <a:latin typeface="+mn-lt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388750" y="537677"/>
            <a:ext cx="3390000" cy="63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14300" lvl="0" rtl="0">
              <a:spcBef>
                <a:spcPts val="0"/>
              </a:spcBef>
              <a:buClr>
                <a:srgbClr val="9900FF"/>
              </a:buClr>
              <a:buSzPct val="100000"/>
            </a:pPr>
            <a:r>
              <a:rPr lang="it" sz="1800" b="1" dirty="0">
                <a:solidFill>
                  <a:srgbClr val="9900FF"/>
                </a:solidFill>
              </a:rPr>
              <a:t>AMBITO:</a:t>
            </a:r>
          </a:p>
          <a:p>
            <a:pPr lvl="0">
              <a:spcBef>
                <a:spcPts val="0"/>
              </a:spcBef>
              <a:buNone/>
            </a:pPr>
            <a:r>
              <a:rPr lang="it" sz="1800" b="1" dirty="0">
                <a:solidFill>
                  <a:srgbClr val="9900FF"/>
                </a:solidFill>
              </a:rPr>
              <a:t> </a:t>
            </a:r>
            <a:r>
              <a:rPr lang="it" sz="1800" b="1" dirty="0">
                <a:solidFill>
                  <a:srgbClr val="7030A0"/>
                </a:solidFill>
              </a:rPr>
              <a:t>FORMAZIONE INTERNA</a:t>
            </a:r>
          </a:p>
        </p:txBody>
      </p:sp>
      <p:cxnSp>
        <p:nvCxnSpPr>
          <p:cNvPr id="103" name="Shape 103"/>
          <p:cNvCxnSpPr/>
          <p:nvPr/>
        </p:nvCxnSpPr>
        <p:spPr>
          <a:xfrm rot="10800000" flipH="1">
            <a:off x="1447106" y="1589871"/>
            <a:ext cx="2440800" cy="757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04" name="Shape 104"/>
          <p:cNvCxnSpPr/>
          <p:nvPr/>
        </p:nvCxnSpPr>
        <p:spPr>
          <a:xfrm>
            <a:off x="2305654" y="2829646"/>
            <a:ext cx="1663800" cy="653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05" name="Shape 105"/>
          <p:cNvCxnSpPr/>
          <p:nvPr/>
        </p:nvCxnSpPr>
        <p:spPr>
          <a:xfrm>
            <a:off x="2271293" y="2852050"/>
            <a:ext cx="1788300" cy="2115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106" name="Shape 106" descr="maestra-italiano.jpg"/>
          <p:cNvPicPr preferRelativeResize="0"/>
          <p:nvPr/>
        </p:nvPicPr>
        <p:blipFill rotWithShape="1">
          <a:blip r:embed="rId3">
            <a:alphaModFix/>
          </a:blip>
          <a:srcRect l="10311" t="2593" r="10304" b="3439"/>
          <a:stretch/>
        </p:blipFill>
        <p:spPr>
          <a:xfrm>
            <a:off x="19256" y="1613628"/>
            <a:ext cx="2284910" cy="350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88775" y="164850"/>
            <a:ext cx="8552400" cy="491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 smtClean="0">
                <a:solidFill>
                  <a:srgbClr val="FF0000"/>
                </a:solidFill>
              </a:rPr>
              <a:t>AMBITO</a:t>
            </a:r>
            <a:r>
              <a:rPr lang="it" sz="1800" b="1" dirty="0">
                <a:solidFill>
                  <a:srgbClr val="FF0000"/>
                </a:solidFill>
              </a:rPr>
              <a:t>:</a:t>
            </a:r>
            <a:endParaRPr sz="1800" b="1" dirty="0">
              <a:solidFill>
                <a:srgbClr val="FF0000"/>
              </a:solidFill>
              <a:sym typeface="Times New Roman"/>
            </a:endParaRPr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0000"/>
                </a:solidFill>
              </a:rPr>
              <a:t>COINVOLGIMENTO DELLA</a:t>
            </a:r>
          </a:p>
          <a:p>
            <a:pPr lvl="0">
              <a:lnSpc>
                <a:spcPct val="100000"/>
              </a:lnSpc>
              <a:buNone/>
            </a:pPr>
            <a:r>
              <a:rPr lang="it" sz="1800" b="1" dirty="0">
                <a:solidFill>
                  <a:srgbClr val="FF0000"/>
                </a:solidFill>
              </a:rPr>
              <a:t>COMUNITA’ SCOLASTICA</a:t>
            </a:r>
            <a:endParaRPr lang="it" sz="18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            </a:t>
            </a:r>
            <a:r>
              <a:rPr lang="it" sz="1100" b="1" dirty="0">
                <a:solidFill>
                  <a:srgbClr val="9900FF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endParaRPr lang="it"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3827605" y="1632752"/>
            <a:ext cx="5317800" cy="1415100"/>
          </a:xfrm>
          <a:prstGeom prst="wedgeRoundRectCallout">
            <a:avLst>
              <a:gd name="adj1" fmla="val -70762"/>
              <a:gd name="adj2" fmla="val 291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Diffusione e partecipazione agli eventi digitali promossi dal territorio, quali l’Ora del codice,  nell’ambito del progetto «Programma il futuro», e le Olimpiadi di 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problem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solving</a:t>
            </a:r>
            <a:r>
              <a:rPr lang="it-IT" sz="11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1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3791900" y="3588300"/>
            <a:ext cx="5317800" cy="1555200"/>
          </a:xfrm>
          <a:prstGeom prst="wedgeRoundRectCallout">
            <a:avLst>
              <a:gd name="adj1" fmla="val -74224"/>
              <a:gd name="adj2" fmla="val -9214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3841101" y="351258"/>
            <a:ext cx="5317800" cy="964200"/>
          </a:xfrm>
          <a:prstGeom prst="wedgeRoundRectCallout">
            <a:avLst>
              <a:gd name="adj1" fmla="val -73394"/>
              <a:gd name="adj2" fmla="val 6475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solidFill>
                  <a:schemeClr val="dk1"/>
                </a:solidFill>
                <a:latin typeface="+mn-lt"/>
                <a:ea typeface="Times New Roman"/>
                <a:cs typeface="Arial" panose="020B0604020202020204" pitchFamily="34" charset="0"/>
                <a:sym typeface="Times New Roman"/>
              </a:rPr>
              <a:t>Creazione e aggiornamento dello spazio dedicato al PNSD sul sito della scuola;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solidFill>
                  <a:schemeClr val="dk1"/>
                </a:solidFill>
                <a:latin typeface="+mn-lt"/>
                <a:ea typeface="Times New Roman"/>
                <a:cs typeface="Arial" panose="020B0604020202020204" pitchFamily="34" charset="0"/>
                <a:sym typeface="Times New Roman"/>
              </a:rPr>
              <a:t>Informazione agli organi collegiali sulle iniziative attuate;</a:t>
            </a:r>
            <a:endParaRPr sz="1600" dirty="0">
              <a:solidFill>
                <a:schemeClr val="dk1"/>
              </a:solidFill>
              <a:latin typeface="+mn-lt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3791899" y="3365146"/>
            <a:ext cx="5367001" cy="1778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58750" lvl="0" rtl="0">
              <a:spcBef>
                <a:spcPts val="0"/>
              </a:spcBef>
              <a:buSzPct val="100000"/>
            </a:pPr>
            <a:r>
              <a:rPr lang="it" sz="1100" b="1" dirty="0"/>
              <a:t/>
            </a:r>
            <a:br>
              <a:rPr lang="it" sz="1100" b="1" dirty="0"/>
            </a:br>
            <a:r>
              <a:rPr lang="it" sz="1600" dirty="0" smtClean="0">
                <a:latin typeface="+mn-lt"/>
              </a:rPr>
              <a:t>Incontri per gli studenti sull’educazione ai media;</a:t>
            </a:r>
          </a:p>
          <a:p>
            <a:pPr marL="158750" lvl="0" rtl="0">
              <a:spcBef>
                <a:spcPts val="0"/>
              </a:spcBef>
              <a:buSzPct val="100000"/>
            </a:pPr>
            <a:r>
              <a:rPr lang="it" sz="1600" dirty="0" smtClean="0">
                <a:latin typeface="+mn-lt"/>
              </a:rPr>
              <a:t>Promozione della condivisione e diffusione di esperienze e buone pratiche (utilizzo di strategie innovative quali flipped classroom e debate) attraverso momenti di confronto per classi parallele o verticali anche attraverso l’uso di software (Google drive)</a:t>
            </a:r>
            <a:endParaRPr lang="it" sz="1600" dirty="0">
              <a:latin typeface="+mn-lt"/>
            </a:endParaRPr>
          </a:p>
        </p:txBody>
      </p:sp>
      <p:pic>
        <p:nvPicPr>
          <p:cNvPr id="119" name="Shape 119" descr="maestra-italiano.jpg"/>
          <p:cNvPicPr preferRelativeResize="0"/>
          <p:nvPr/>
        </p:nvPicPr>
        <p:blipFill rotWithShape="1">
          <a:blip r:embed="rId3">
            <a:alphaModFix/>
          </a:blip>
          <a:srcRect l="10311" t="2593" r="10304" b="3439"/>
          <a:stretch/>
        </p:blipFill>
        <p:spPr>
          <a:xfrm>
            <a:off x="0" y="1284525"/>
            <a:ext cx="2472599" cy="3701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88775" y="164850"/>
            <a:ext cx="8552400" cy="491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 smtClean="0">
                <a:solidFill>
                  <a:srgbClr val="FF0000"/>
                </a:solidFill>
              </a:rPr>
              <a:t>AMBITO</a:t>
            </a:r>
            <a:r>
              <a:rPr lang="it" sz="1800" b="1" dirty="0">
                <a:solidFill>
                  <a:srgbClr val="FF0000"/>
                </a:solidFill>
              </a:rPr>
              <a:t>:</a:t>
            </a:r>
            <a:endParaRPr sz="1800" b="1" dirty="0">
              <a:solidFill>
                <a:srgbClr val="FF0000"/>
              </a:solidFill>
              <a:sym typeface="Times New Roman"/>
            </a:endParaRPr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 smtClean="0">
                <a:solidFill>
                  <a:srgbClr val="FF0000"/>
                </a:solidFill>
              </a:rPr>
              <a:t>CREAZIONE DI SOLUZIONI </a:t>
            </a:r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 smtClean="0">
                <a:solidFill>
                  <a:srgbClr val="FF0000"/>
                </a:solidFill>
              </a:rPr>
              <a:t>INNOVATIVE</a:t>
            </a:r>
            <a:endParaRPr lang="it" sz="18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b="1" dirty="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            </a:t>
            </a:r>
            <a:r>
              <a:rPr lang="it" sz="1100" b="1" dirty="0">
                <a:solidFill>
                  <a:srgbClr val="9900FF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endParaRPr lang="it"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3791900" y="1425039"/>
            <a:ext cx="5352100" cy="1935677"/>
          </a:xfrm>
          <a:prstGeom prst="wedgeRoundRectCallout">
            <a:avLst>
              <a:gd name="adj1" fmla="val -70762"/>
              <a:gd name="adj2" fmla="val 291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Sviluppo del pensiero computazionale: introduzione ed estensione 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de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ll’uso del 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coding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nella</a:t>
            </a:r>
            <a:r>
              <a:rPr lang="it-IT" sz="1100" dirty="0" smtClean="0"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didattica a tutte le classi della scuola primaria;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Individuazione di iniziative digitali per favorire gli apprendimenti degli alunni BES e DSA;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Condivisione e utilizzo di strategie innovative (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flipped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classroom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 e </a:t>
            </a:r>
            <a:r>
              <a:rPr lang="it-IT" sz="1600" dirty="0" err="1" smtClean="0">
                <a:latin typeface="+mn-lt"/>
                <a:ea typeface="Times New Roman"/>
                <a:cs typeface="Times New Roman"/>
                <a:sym typeface="Times New Roman"/>
              </a:rPr>
              <a:t>debate</a:t>
            </a:r>
            <a:r>
              <a:rPr lang="it-IT" sz="1600" dirty="0" smtClean="0">
                <a:latin typeface="+mn-lt"/>
                <a:ea typeface="Times New Roman"/>
                <a:cs typeface="Times New Roman"/>
                <a:sym typeface="Times New Roman"/>
              </a:rPr>
              <a:t>) </a:t>
            </a:r>
            <a:endParaRPr sz="16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3791900" y="3588300"/>
            <a:ext cx="5317800" cy="1555200"/>
          </a:xfrm>
          <a:prstGeom prst="wedgeRoundRectCallout">
            <a:avLst>
              <a:gd name="adj1" fmla="val -75787"/>
              <a:gd name="adj2" fmla="val -74579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3841101" y="164850"/>
            <a:ext cx="5317800" cy="1119675"/>
          </a:xfrm>
          <a:prstGeom prst="wedgeRoundRectCallout">
            <a:avLst>
              <a:gd name="adj1" fmla="val -73394"/>
              <a:gd name="adj2" fmla="val 6475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-IT" sz="1600" dirty="0" smtClean="0">
                <a:solidFill>
                  <a:schemeClr val="dk1"/>
                </a:solidFill>
                <a:latin typeface="+mn-lt"/>
                <a:ea typeface="Times New Roman"/>
                <a:cs typeface="Arial" panose="020B0604020202020204" pitchFamily="34" charset="0"/>
                <a:sym typeface="Times New Roman"/>
              </a:rPr>
              <a:t>Promuovere la dematerializzazione attraverso:</a:t>
            </a: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it-IT" sz="1600" dirty="0" smtClean="0">
                <a:solidFill>
                  <a:schemeClr val="dk1"/>
                </a:solidFill>
                <a:latin typeface="+mn-lt"/>
                <a:ea typeface="Times New Roman"/>
                <a:cs typeface="Arial" panose="020B0604020202020204" pitchFamily="34" charset="0"/>
                <a:sym typeface="Times New Roman"/>
              </a:rPr>
              <a:t>Potenziamento del registro elettronico;</a:t>
            </a: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it-IT" sz="1600" dirty="0" smtClean="0">
                <a:solidFill>
                  <a:schemeClr val="dk1"/>
                </a:solidFill>
                <a:latin typeface="+mn-lt"/>
                <a:ea typeface="Times New Roman"/>
                <a:cs typeface="Arial" panose="020B0604020202020204" pitchFamily="34" charset="0"/>
                <a:sym typeface="Times New Roman"/>
              </a:rPr>
              <a:t>Potenziamento del sito internet di istituto</a:t>
            </a:r>
            <a:endParaRPr sz="1600" dirty="0">
              <a:solidFill>
                <a:schemeClr val="dk1"/>
              </a:solidFill>
              <a:latin typeface="+mn-lt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3683037" y="3716977"/>
            <a:ext cx="5426663" cy="13943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58750" lvl="0" rtl="0">
              <a:spcBef>
                <a:spcPts val="0"/>
              </a:spcBef>
              <a:buSzPct val="100000"/>
            </a:pPr>
            <a:r>
              <a:rPr lang="it" sz="1100" b="1" dirty="0"/>
              <a:t/>
            </a:r>
            <a:br>
              <a:rPr lang="it" sz="1100" b="1" dirty="0"/>
            </a:br>
            <a:r>
              <a:rPr lang="it" sz="1600" dirty="0" smtClean="0">
                <a:latin typeface="+mn-lt"/>
              </a:rPr>
              <a:t>Ricognizione periodica della dotazione tecnologica di Istituto e sua eventuale integrazione e revisione;</a:t>
            </a:r>
          </a:p>
          <a:p>
            <a:pPr marL="158750" lvl="0" rtl="0">
              <a:spcBef>
                <a:spcPts val="0"/>
              </a:spcBef>
              <a:buSzPct val="100000"/>
            </a:pPr>
            <a:r>
              <a:rPr lang="it" sz="1600" dirty="0" smtClean="0">
                <a:latin typeface="+mn-lt"/>
              </a:rPr>
              <a:t>Attivazione della rete wi-fi nei plessi della scuola dell’Infanzia e potenziamento dei collegamenti già esistenti.</a:t>
            </a:r>
            <a:endParaRPr lang="it" sz="1600" dirty="0">
              <a:latin typeface="+mn-lt"/>
            </a:endParaRPr>
          </a:p>
        </p:txBody>
      </p:sp>
      <p:pic>
        <p:nvPicPr>
          <p:cNvPr id="119" name="Shape 119" descr="maestra-italiano.jpg"/>
          <p:cNvPicPr preferRelativeResize="0"/>
          <p:nvPr/>
        </p:nvPicPr>
        <p:blipFill rotWithShape="1">
          <a:blip r:embed="rId3">
            <a:alphaModFix/>
          </a:blip>
          <a:srcRect l="10311" t="2593" r="10304" b="3439"/>
          <a:stretch/>
        </p:blipFill>
        <p:spPr>
          <a:xfrm>
            <a:off x="220250" y="1108332"/>
            <a:ext cx="2472599" cy="3701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745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IL PNSD?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Piano </a:t>
            </a:r>
            <a:r>
              <a:rPr lang="it-IT" dirty="0"/>
              <a:t>Nazionale Scuola Digitale nasce  nell’ambito della L.107  con l’ intento di impedire che la scuola venga tagliata fuori dalla forte connotazione digitale che sta caratterizzando e cambiando in modo rapido la nostra società, anzi </a:t>
            </a:r>
            <a:r>
              <a:rPr lang="it-IT" dirty="0" smtClean="0"/>
              <a:t>il progetto è quello di rendere </a:t>
            </a:r>
            <a:r>
              <a:rPr lang="it-IT" dirty="0"/>
              <a:t>la scuola protagonista del </a:t>
            </a:r>
            <a:r>
              <a:rPr lang="it-IT" dirty="0" smtClean="0"/>
              <a:t>cambiamento.</a:t>
            </a:r>
          </a:p>
          <a:p>
            <a:r>
              <a:rPr lang="it-IT" dirty="0" smtClean="0"/>
              <a:t>Il PNSD si propone, dunque, l’ambizioso obiettivo di cambiare gli </a:t>
            </a:r>
            <a:r>
              <a:rPr lang="it-IT" b="1" i="1" dirty="0" smtClean="0"/>
              <a:t>ambienti di apprendimento </a:t>
            </a:r>
            <a:r>
              <a:rPr lang="it-IT" dirty="0" smtClean="0"/>
              <a:t>per rendere l’offerta educativa e  formativa coerente con le esigenze e i ritmi veloci del mondo contemporaneo.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64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OBIETTIVI DEL PNSD SONO: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</a:t>
            </a:r>
            <a:r>
              <a:rPr lang="it-IT" dirty="0" smtClean="0"/>
              <a:t>viluppo </a:t>
            </a:r>
            <a:r>
              <a:rPr lang="it-IT" dirty="0"/>
              <a:t>delle competenze digitali degli </a:t>
            </a:r>
            <a:r>
              <a:rPr lang="it-IT" dirty="0" smtClean="0"/>
              <a:t>studenti;</a:t>
            </a:r>
          </a:p>
          <a:p>
            <a:r>
              <a:rPr lang="it-IT" dirty="0" smtClean="0"/>
              <a:t>Potenziamento </a:t>
            </a:r>
            <a:r>
              <a:rPr lang="it-IT" dirty="0"/>
              <a:t>degli strumenti didattici laboratoriali necessari a migliorare la formazione e i processi di innovazione delle istituzioni </a:t>
            </a:r>
            <a:r>
              <a:rPr lang="it-IT" dirty="0" smtClean="0"/>
              <a:t>scolastiche</a:t>
            </a:r>
            <a:r>
              <a:rPr lang="it-IT" dirty="0"/>
              <a:t>;</a:t>
            </a:r>
            <a:r>
              <a:rPr lang="it-IT" dirty="0" smtClean="0"/>
              <a:t> </a:t>
            </a:r>
          </a:p>
          <a:p>
            <a:r>
              <a:rPr lang="it-IT" dirty="0"/>
              <a:t>F</a:t>
            </a:r>
            <a:r>
              <a:rPr lang="it-IT" dirty="0" smtClean="0"/>
              <a:t>ormazione </a:t>
            </a:r>
            <a:r>
              <a:rPr lang="it-IT" dirty="0"/>
              <a:t>dei docenti per l’innovazione didattica e lo sviluppo della cultura </a:t>
            </a:r>
            <a:r>
              <a:rPr lang="it-IT" dirty="0" smtClean="0"/>
              <a:t>digitale;</a:t>
            </a:r>
          </a:p>
          <a:p>
            <a:r>
              <a:rPr lang="it-IT" dirty="0"/>
              <a:t>F</a:t>
            </a:r>
            <a:r>
              <a:rPr lang="it-IT" dirty="0" smtClean="0"/>
              <a:t>ormazione </a:t>
            </a:r>
            <a:r>
              <a:rPr lang="it-IT" dirty="0"/>
              <a:t>del personale amministrativo e tecnico per l’innovazione digitale </a:t>
            </a:r>
            <a:r>
              <a:rPr lang="it-IT" dirty="0" smtClean="0"/>
              <a:t>nell’ amministrazione;</a:t>
            </a:r>
          </a:p>
          <a:p>
            <a:r>
              <a:rPr lang="it-IT" dirty="0"/>
              <a:t>P</a:t>
            </a:r>
            <a:r>
              <a:rPr lang="it-IT" dirty="0" smtClean="0"/>
              <a:t>otenziamento </a:t>
            </a:r>
            <a:r>
              <a:rPr lang="it-IT" dirty="0"/>
              <a:t>delle infrastrutture di </a:t>
            </a:r>
            <a:r>
              <a:rPr lang="it-IT" dirty="0" smtClean="0"/>
              <a:t>rete;</a:t>
            </a:r>
          </a:p>
          <a:p>
            <a:r>
              <a:rPr lang="it-IT" dirty="0" smtClean="0"/>
              <a:t> Valorizzazione </a:t>
            </a:r>
            <a:r>
              <a:rPr lang="it-IT" dirty="0"/>
              <a:t>delle migliori esperienze </a:t>
            </a:r>
            <a:r>
              <a:rPr lang="it-IT" dirty="0" smtClean="0"/>
              <a:t>nazionali.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65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274900"/>
            <a:ext cx="8520600" cy="429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dirty="0"/>
          </a:p>
          <a:p>
            <a:pPr lvl="0" algn="l" rtl="0">
              <a:spcBef>
                <a:spcPts val="0"/>
              </a:spcBef>
              <a:buNone/>
            </a:pPr>
            <a:endParaRPr dirty="0"/>
          </a:p>
          <a:p>
            <a:pPr lvl="0" algn="l" rtl="0">
              <a:spcBef>
                <a:spcPts val="0"/>
              </a:spcBef>
              <a:buNone/>
            </a:pPr>
            <a:endParaRPr dirty="0"/>
          </a:p>
          <a:p>
            <a:pPr lvl="0" algn="l" rtl="0">
              <a:spcBef>
                <a:spcPts val="0"/>
              </a:spcBef>
              <a:buNone/>
            </a:pPr>
            <a:endParaRPr dirty="0"/>
          </a:p>
          <a:p>
            <a:pPr lvl="0" algn="l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9" name="Shape 69"/>
          <p:cNvSpPr/>
          <p:nvPr/>
        </p:nvSpPr>
        <p:spPr>
          <a:xfrm>
            <a:off x="476125" y="2635139"/>
            <a:ext cx="8191740" cy="53101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lt2"/>
                </a:solidFill>
                <a:latin typeface="Arial"/>
              </a:rPr>
              <a:t>L’ANIMATORE DIGITALE</a:t>
            </a:r>
          </a:p>
        </p:txBody>
      </p:sp>
      <p:sp>
        <p:nvSpPr>
          <p:cNvPr id="70" name="Shape 70"/>
          <p:cNvSpPr/>
          <p:nvPr/>
        </p:nvSpPr>
        <p:spPr>
          <a:xfrm rot="-383920">
            <a:off x="1936430" y="3554637"/>
            <a:ext cx="5343266" cy="85008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lt2"/>
                </a:solidFill>
                <a:latin typeface="Arial"/>
              </a:rPr>
              <a:t>CHI E'?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6931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L’ ANIMATORE DIGITALE: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693174"/>
            <a:ext cx="7886700" cy="3939549"/>
          </a:xfrm>
        </p:spPr>
        <p:txBody>
          <a:bodyPr/>
          <a:lstStyle/>
          <a:p>
            <a:r>
              <a:rPr lang="it-IT" dirty="0" smtClean="0"/>
              <a:t>E’ una </a:t>
            </a:r>
            <a:r>
              <a:rPr lang="it-IT" dirty="0"/>
              <a:t>figura di sistema e non </a:t>
            </a:r>
            <a:r>
              <a:rPr lang="it-IT" dirty="0" smtClean="0"/>
              <a:t>un formatore né un supporto </a:t>
            </a:r>
            <a:r>
              <a:rPr lang="it-IT" dirty="0"/>
              <a:t>tecnico (su questo, infatti, il PNSD </a:t>
            </a:r>
            <a:r>
              <a:rPr lang="it-IT" dirty="0" smtClean="0"/>
              <a:t>prevede </a:t>
            </a:r>
            <a:r>
              <a:rPr lang="it-IT" dirty="0"/>
              <a:t>un’azione dedicata, la #26</a:t>
            </a:r>
            <a:r>
              <a:rPr lang="it-IT" dirty="0" smtClean="0"/>
              <a:t>);</a:t>
            </a:r>
          </a:p>
          <a:p>
            <a:r>
              <a:rPr lang="it-IT" dirty="0" smtClean="0"/>
              <a:t>Ha il ruolo di promotore degli obiettivi previsti dal PNSD;</a:t>
            </a:r>
          </a:p>
          <a:p>
            <a:r>
              <a:rPr lang="it-IT" dirty="0" smtClean="0"/>
              <a:t>Ha il compito di favorire il processo di digitalizzazione della scuola, coinvolgendo tutto il personale e stimolando la sperimentazione, l’aggiornamento e la formazione; </a:t>
            </a:r>
          </a:p>
          <a:p>
            <a:r>
              <a:rPr lang="it-IT" dirty="0" smtClean="0"/>
              <a:t>Coordina, insieme al DS e al DSGA, </a:t>
            </a:r>
            <a:r>
              <a:rPr lang="it-IT" dirty="0"/>
              <a:t>la diffusione dell’innovazione a scuola e le attività del PNSD, comprese quelle previste nel </a:t>
            </a:r>
            <a:r>
              <a:rPr lang="it-IT" dirty="0" smtClean="0"/>
              <a:t>PTOF.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…</a:t>
            </a:r>
            <a:r>
              <a:rPr lang="it-IT" b="1" dirty="0" smtClean="0"/>
              <a:t>il suo impegno è dunque finalizzato a incoraggiare e sostenere il cambiamento verso una scuola adeguata ai tempi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396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AMBITI IN CUI OPERA L’AD: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FORMAZIONE INTERNA</a:t>
            </a:r>
          </a:p>
          <a:p>
            <a:r>
              <a:rPr lang="it-IT" dirty="0" smtClean="0"/>
              <a:t>COINVOLGIMENTO DELLA COMUNITA’ SCOLASTICA</a:t>
            </a:r>
          </a:p>
          <a:p>
            <a:r>
              <a:rPr lang="it-IT" dirty="0" smtClean="0"/>
              <a:t>CREAZIONE DI SOLUZIONI INNOVATIVE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04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FORMAZIONE INTERNA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Stimolare la formazione interna alla scuola negli </a:t>
            </a:r>
            <a:r>
              <a:rPr lang="it-IT" dirty="0" smtClean="0"/>
              <a:t>ambiti del </a:t>
            </a:r>
            <a:r>
              <a:rPr lang="it-IT" dirty="0"/>
              <a:t>PNSD attraverso l’organizzazione  di laboratori formativi </a:t>
            </a:r>
            <a:r>
              <a:rPr lang="it-IT" dirty="0" smtClean="0"/>
              <a:t> </a:t>
            </a:r>
            <a:r>
              <a:rPr lang="it-IT" dirty="0"/>
              <a:t>(senza essere necessariamente un formatore), </a:t>
            </a:r>
            <a:r>
              <a:rPr lang="it-IT" dirty="0" smtClean="0"/>
              <a:t>favorendo </a:t>
            </a:r>
            <a:r>
              <a:rPr lang="it-IT" dirty="0"/>
              <a:t>l’animazione e la partecipazione di tutta la </a:t>
            </a:r>
            <a:r>
              <a:rPr lang="it-IT" dirty="0" smtClean="0"/>
              <a:t>comunità </a:t>
            </a:r>
            <a:r>
              <a:rPr lang="it-IT" dirty="0"/>
              <a:t>scolastica alle attività formative come ad esempio quelle organizzate </a:t>
            </a:r>
            <a:r>
              <a:rPr lang="it-IT" dirty="0" smtClean="0"/>
              <a:t>attraverso </a:t>
            </a:r>
            <a:r>
              <a:rPr lang="it-IT" dirty="0"/>
              <a:t>gli snodi formativi.</a:t>
            </a:r>
          </a:p>
        </p:txBody>
      </p:sp>
    </p:spTree>
    <p:extLst>
      <p:ext uri="{BB962C8B-B14F-4D97-AF65-F5344CB8AC3E}">
        <p14:creationId xmlns:p14="http://schemas.microsoft.com/office/powerpoint/2010/main" val="41280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COINVOLGIMENTO DELLA COMUNITA’ SCOLASTICA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Favorire la partecipazione e stimolare il protagonismo degli studenti nell’organizzazione di workshop e altre </a:t>
            </a:r>
            <a:r>
              <a:rPr lang="it-IT" dirty="0" smtClean="0"/>
              <a:t>attività sui </a:t>
            </a:r>
            <a:r>
              <a:rPr lang="it-IT" dirty="0"/>
              <a:t>temi del PNSD, anche attraverso momenti </a:t>
            </a:r>
            <a:r>
              <a:rPr lang="it-IT" dirty="0" smtClean="0"/>
              <a:t>formativi </a:t>
            </a:r>
            <a:r>
              <a:rPr lang="it-IT" dirty="0"/>
              <a:t>aperti alle famiglie e ad altri attori del territorio, per la realizzazione di una cultura digitale condivisa.</a:t>
            </a:r>
          </a:p>
        </p:txBody>
      </p:sp>
    </p:spTree>
    <p:extLst>
      <p:ext uri="{BB962C8B-B14F-4D97-AF65-F5344CB8AC3E}">
        <p14:creationId xmlns:p14="http://schemas.microsoft.com/office/powerpoint/2010/main" val="33411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CREAZIONE DI SOLUZIONI INNOVATIVE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Individuare soluzioni metodologiche e tecnologiche </a:t>
            </a:r>
            <a:r>
              <a:rPr lang="it-IT" dirty="0" smtClean="0"/>
              <a:t>sostenibili </a:t>
            </a:r>
            <a:r>
              <a:rPr lang="it-IT" dirty="0"/>
              <a:t>da diffondere all’interno degli ambienti </a:t>
            </a:r>
            <a:r>
              <a:rPr lang="it-IT" dirty="0" smtClean="0"/>
              <a:t>della </a:t>
            </a:r>
            <a:r>
              <a:rPr lang="it-IT" dirty="0"/>
              <a:t>scuola (es. uso di particolari strumenti per la </a:t>
            </a:r>
            <a:r>
              <a:rPr lang="it-IT" dirty="0" smtClean="0"/>
              <a:t>didattica </a:t>
            </a:r>
            <a:r>
              <a:rPr lang="it-IT" dirty="0"/>
              <a:t>di cui la scuola si è dotata; la pratica di </a:t>
            </a:r>
            <a:r>
              <a:rPr lang="it-IT" dirty="0" smtClean="0"/>
              <a:t>una metodologia </a:t>
            </a:r>
            <a:r>
              <a:rPr lang="it-IT" dirty="0"/>
              <a:t>comune; informazione su innovazioni </a:t>
            </a:r>
            <a:r>
              <a:rPr lang="it-IT" dirty="0" smtClean="0"/>
              <a:t>esistenti </a:t>
            </a:r>
            <a:r>
              <a:rPr lang="it-IT" dirty="0"/>
              <a:t>in altre scuole; un laboratorio di </a:t>
            </a:r>
            <a:r>
              <a:rPr lang="it-IT" dirty="0" err="1"/>
              <a:t>coding</a:t>
            </a:r>
            <a:r>
              <a:rPr lang="it-IT" dirty="0"/>
              <a:t> per </a:t>
            </a:r>
            <a:r>
              <a:rPr lang="it-IT" dirty="0" smtClean="0"/>
              <a:t>tutti </a:t>
            </a:r>
            <a:r>
              <a:rPr lang="it-IT" dirty="0"/>
              <a:t>gli studenti), coerenti con l’analisi dei fabbisogni </a:t>
            </a:r>
            <a:r>
              <a:rPr lang="it-IT" dirty="0" smtClean="0"/>
              <a:t>della </a:t>
            </a:r>
            <a:r>
              <a:rPr lang="it-IT" dirty="0"/>
              <a:t>scuola stessa.</a:t>
            </a:r>
          </a:p>
        </p:txBody>
      </p:sp>
    </p:spTree>
    <p:extLst>
      <p:ext uri="{BB962C8B-B14F-4D97-AF65-F5344CB8AC3E}">
        <p14:creationId xmlns:p14="http://schemas.microsoft.com/office/powerpoint/2010/main" val="38230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7287</TotalTime>
  <Words>700</Words>
  <Application>Microsoft Office PowerPoint</Application>
  <PresentationFormat>Presentazione su schermo (16:9)</PresentationFormat>
  <Paragraphs>81</Paragraphs>
  <Slides>12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Presentazione standard di PowerPoint</vt:lpstr>
      <vt:lpstr>CHE COS’E’ IL PNSD?</vt:lpstr>
      <vt:lpstr>GLI OBIETTIVI DEL PNSD SONO:</vt:lpstr>
      <vt:lpstr>Presentazione standard di PowerPoint</vt:lpstr>
      <vt:lpstr>  L’ ANIMATORE DIGITALE:  </vt:lpstr>
      <vt:lpstr>AMBITI IN CUI OPERA L’AD: </vt:lpstr>
      <vt:lpstr>FORMAZIONE INTERNA</vt:lpstr>
      <vt:lpstr>COINVOLGIMENTO DELLA COMUNITA’ SCOLASTICA</vt:lpstr>
      <vt:lpstr>CREAZIONE DI SOLUZIONI INNOVATIVE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sabrina grande</cp:lastModifiedBy>
  <cp:revision>18</cp:revision>
  <dcterms:modified xsi:type="dcterms:W3CDTF">2017-01-07T19:29:55Z</dcterms:modified>
</cp:coreProperties>
</file>