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61" r:id="rId3"/>
    <p:sldId id="263" r:id="rId4"/>
    <p:sldId id="342" r:id="rId5"/>
    <p:sldId id="343" r:id="rId6"/>
    <p:sldId id="344" r:id="rId7"/>
    <p:sldId id="276" r:id="rId8"/>
    <p:sldId id="345" r:id="rId9"/>
    <p:sldId id="298" r:id="rId10"/>
    <p:sldId id="299" r:id="rId11"/>
    <p:sldId id="277" r:id="rId12"/>
    <p:sldId id="279" r:id="rId13"/>
    <p:sldId id="280" r:id="rId14"/>
    <p:sldId id="300" r:id="rId15"/>
    <p:sldId id="301" r:id="rId16"/>
    <p:sldId id="336" r:id="rId17"/>
    <p:sldId id="337" r:id="rId18"/>
    <p:sldId id="338" r:id="rId19"/>
    <p:sldId id="339" r:id="rId20"/>
    <p:sldId id="302" r:id="rId21"/>
    <p:sldId id="303" r:id="rId22"/>
    <p:sldId id="340" r:id="rId23"/>
    <p:sldId id="341" r:id="rId24"/>
    <p:sldId id="325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8" r:id="rId38"/>
    <p:sldId id="319" r:id="rId39"/>
    <p:sldId id="320" r:id="rId40"/>
    <p:sldId id="323" r:id="rId41"/>
    <p:sldId id="266" r:id="rId42"/>
    <p:sldId id="324" r:id="rId43"/>
    <p:sldId id="326" r:id="rId44"/>
    <p:sldId id="327" r:id="rId45"/>
    <p:sldId id="267" r:id="rId46"/>
    <p:sldId id="269" r:id="rId47"/>
    <p:sldId id="270" r:id="rId48"/>
    <p:sldId id="333" r:id="rId49"/>
    <p:sldId id="328" r:id="rId50"/>
    <p:sldId id="329" r:id="rId51"/>
    <p:sldId id="330" r:id="rId52"/>
    <p:sldId id="331" r:id="rId53"/>
    <p:sldId id="33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3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12AA694-00EB-4F4B-AABB-6F50FB178914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2277" y="2068451"/>
            <a:ext cx="6802733" cy="3682737"/>
          </a:xfrm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chemeClr val="bg1"/>
                </a:solidFill>
              </a:rPr>
              <a:t>WORKSHOP</a:t>
            </a:r>
            <a:br>
              <a:rPr lang="it-IT" sz="5400" dirty="0" smtClean="0">
                <a:solidFill>
                  <a:schemeClr val="bg1"/>
                </a:solidFill>
              </a:rPr>
            </a:br>
            <a:r>
              <a:rPr lang="it-IT" sz="5400" dirty="0" smtClean="0">
                <a:solidFill>
                  <a:schemeClr val="tx1"/>
                </a:solidFill>
              </a:rPr>
              <a:t/>
            </a:r>
            <a:br>
              <a:rPr lang="it-IT" sz="5400" dirty="0" smtClean="0">
                <a:solidFill>
                  <a:schemeClr val="tx1"/>
                </a:solidFill>
              </a:rPr>
            </a:br>
            <a:r>
              <a:rPr lang="it-IT" sz="5400" dirty="0" err="1" smtClean="0">
                <a:solidFill>
                  <a:schemeClr val="tx1"/>
                </a:solidFill>
              </a:rPr>
              <a:t>Flipped</a:t>
            </a:r>
            <a:r>
              <a:rPr lang="it-IT" sz="5400" dirty="0" smtClean="0">
                <a:solidFill>
                  <a:schemeClr val="tx1"/>
                </a:solidFill>
              </a:rPr>
              <a:t> </a:t>
            </a:r>
            <a:r>
              <a:rPr lang="it-IT" sz="5400" dirty="0" err="1" smtClean="0">
                <a:solidFill>
                  <a:schemeClr val="tx1"/>
                </a:solidFill>
              </a:rPr>
              <a:t>classroom</a:t>
            </a:r>
            <a:endParaRPr lang="it-IT" sz="54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132" y="675388"/>
            <a:ext cx="3668067" cy="13930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046" y="891331"/>
            <a:ext cx="2420437" cy="94302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63053" y="3492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 descr="Logo_US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964" y="198167"/>
            <a:ext cx="1720487" cy="20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4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9418" y="1027330"/>
            <a:ext cx="4945118" cy="588960"/>
          </a:xfrm>
        </p:spPr>
        <p:txBody>
          <a:bodyPr>
            <a:noAutofit/>
          </a:bodyPr>
          <a:lstStyle/>
          <a:p>
            <a:r>
              <a:rPr lang="it-IT" sz="3600" dirty="0" smtClean="0"/>
              <a:t>FUORI la scuola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313218"/>
            <a:ext cx="7709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Multi-</a:t>
            </a:r>
            <a:r>
              <a:rPr lang="it-IT" sz="3200" dirty="0" err="1" smtClean="0"/>
              <a:t>tasking</a:t>
            </a:r>
            <a:endParaRPr lang="it-IT" sz="3200" dirty="0" smtClean="0"/>
          </a:p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Multi-spazio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Frammentazione del tempo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Simultaneità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Apprendimento non lineare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 err="1" smtClean="0"/>
              <a:t>Screenagers</a:t>
            </a:r>
            <a:r>
              <a:rPr lang="it-IT" sz="3200" dirty="0" smtClean="0"/>
              <a:t>: si connettono alla rete </a:t>
            </a:r>
          </a:p>
          <a:p>
            <a:pPr marL="457200" indent="-457200" algn="ctr">
              <a:buFont typeface="Arial"/>
              <a:buChar char="•"/>
            </a:pPr>
            <a:endParaRPr lang="it-IT" sz="3200" dirty="0"/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PROTAGONISTA ATTIVO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9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3678" y="1026672"/>
            <a:ext cx="4579938" cy="1051414"/>
          </a:xfrm>
        </p:spPr>
        <p:txBody>
          <a:bodyPr>
            <a:noAutofit/>
          </a:bodyPr>
          <a:lstStyle/>
          <a:p>
            <a:r>
              <a:rPr lang="it-IT" sz="3600" dirty="0" smtClean="0"/>
              <a:t>L’INSEGNAMENTO CAPOVOLTO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599649"/>
            <a:ext cx="7709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… nasce </a:t>
            </a:r>
            <a:r>
              <a:rPr lang="it-IT" sz="3200" dirty="0"/>
              <a:t>dall'esigenza di </a:t>
            </a:r>
            <a:r>
              <a:rPr lang="it-IT" sz="3200" dirty="0">
                <a:solidFill>
                  <a:srgbClr val="FF0000"/>
                </a:solidFill>
              </a:rPr>
              <a:t>rendere il tempo-scuola più produttivo</a:t>
            </a:r>
            <a:r>
              <a:rPr lang="it-IT" sz="3200" dirty="0"/>
              <a:t> e funzionale alle esigenze della società nella </a:t>
            </a:r>
            <a:r>
              <a:rPr lang="it-IT" sz="3200" i="1" dirty="0"/>
              <a:t>information era</a:t>
            </a:r>
            <a:r>
              <a:rPr lang="it-IT" sz="3200" dirty="0"/>
              <a:t> radicalmente mutata in pochi anni</a:t>
            </a:r>
            <a:r>
              <a:rPr lang="it-IT" sz="3200" dirty="0" smtClean="0"/>
              <a:t>.</a:t>
            </a:r>
            <a:r>
              <a:rPr lang="it-IT" sz="3200" dirty="0"/>
              <a:t> </a:t>
            </a:r>
            <a:endParaRPr lang="it-IT" sz="3200" dirty="0" smtClean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9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2049" y="1026672"/>
            <a:ext cx="4633931" cy="961620"/>
          </a:xfrm>
        </p:spPr>
        <p:txBody>
          <a:bodyPr>
            <a:noAutofit/>
          </a:bodyPr>
          <a:lstStyle/>
          <a:p>
            <a:r>
              <a:rPr lang="it-IT" sz="3600" dirty="0" smtClean="0"/>
              <a:t>L’insegnamento capovolto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3134182"/>
            <a:ext cx="7709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R</a:t>
            </a:r>
            <a:r>
              <a:rPr lang="it-IT" sz="3200" dirty="0" smtClean="0">
                <a:solidFill>
                  <a:srgbClr val="FF0000"/>
                </a:solidFill>
              </a:rPr>
              <a:t>isponde </a:t>
            </a:r>
            <a:r>
              <a:rPr lang="it-IT" sz="3200" dirty="0">
                <a:solidFill>
                  <a:srgbClr val="FF0000"/>
                </a:solidFill>
              </a:rPr>
              <a:t>a questo </a:t>
            </a:r>
            <a:r>
              <a:rPr lang="it-IT" sz="3200" dirty="0"/>
              <a:t>stato di cose con l'inversione dei due momenti </a:t>
            </a:r>
            <a:r>
              <a:rPr lang="it-IT" sz="3200" dirty="0" smtClean="0"/>
              <a:t>classici: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3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3925" y="1001015"/>
            <a:ext cx="3579341" cy="1071314"/>
          </a:xfrm>
        </p:spPr>
        <p:txBody>
          <a:bodyPr>
            <a:noAutofit/>
          </a:bodyPr>
          <a:lstStyle/>
          <a:p>
            <a:r>
              <a:rPr lang="it-IT" sz="3600" dirty="0" smtClean="0"/>
              <a:t>Ecco l’inversione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046673"/>
            <a:ext cx="7709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200" dirty="0" smtClean="0"/>
              <a:t>la </a:t>
            </a:r>
            <a:r>
              <a:rPr lang="it-IT" sz="3200" dirty="0"/>
              <a:t>lezione viene </a:t>
            </a:r>
            <a:r>
              <a:rPr lang="it-IT" sz="3200" dirty="0">
                <a:solidFill>
                  <a:srgbClr val="FF0000"/>
                </a:solidFill>
              </a:rPr>
              <a:t>spostata a casa </a:t>
            </a:r>
            <a:r>
              <a:rPr lang="it-IT" sz="3200" dirty="0"/>
              <a:t>sfruttando appieno tutte le potenzialità dei</a:t>
            </a:r>
            <a:r>
              <a:rPr lang="it-IT" sz="3200" dirty="0">
                <a:solidFill>
                  <a:srgbClr val="FF0000"/>
                </a:solidFill>
              </a:rPr>
              <a:t> materiali didattici online</a:t>
            </a:r>
            <a:r>
              <a:rPr lang="it-IT" sz="3200" dirty="0" smtClean="0"/>
              <a:t>;</a:t>
            </a:r>
          </a:p>
          <a:p>
            <a:pPr marL="514350" indent="-514350">
              <a:buAutoNum type="arabicPeriod"/>
            </a:pPr>
            <a:r>
              <a:rPr lang="it-IT" sz="3200" dirty="0" smtClean="0">
                <a:solidFill>
                  <a:srgbClr val="FF0000"/>
                </a:solidFill>
              </a:rPr>
              <a:t>lo </a:t>
            </a:r>
            <a:r>
              <a:rPr lang="it-IT" sz="3200" dirty="0">
                <a:solidFill>
                  <a:srgbClr val="FF0000"/>
                </a:solidFill>
              </a:rPr>
              <a:t>studio individuale viene spostato a scuola </a:t>
            </a:r>
            <a:r>
              <a:rPr lang="it-IT" sz="3200" dirty="0"/>
              <a:t>dove il </a:t>
            </a:r>
            <a:r>
              <a:rPr lang="it-IT" sz="3200" dirty="0" err="1"/>
              <a:t>setting</a:t>
            </a:r>
            <a:r>
              <a:rPr lang="it-IT" sz="3200" dirty="0"/>
              <a:t> collaborativo consente di applicare, senza il timore di ristrettezze temporali, una didattica di apprendimento attivo socializzante e personalizzata. </a:t>
            </a:r>
            <a:endParaRPr lang="it-IT" sz="3200" dirty="0" smtClean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4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97086" y="1026671"/>
            <a:ext cx="2540185" cy="563967"/>
          </a:xfrm>
        </p:spPr>
        <p:txBody>
          <a:bodyPr>
            <a:noAutofit/>
          </a:bodyPr>
          <a:lstStyle/>
          <a:p>
            <a:r>
              <a:rPr lang="it-IT" sz="3600" dirty="0" smtClean="0"/>
              <a:t>Cos’è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162122"/>
            <a:ext cx="7709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Il </a:t>
            </a:r>
            <a:r>
              <a:rPr lang="it-IT" sz="3200" dirty="0" err="1" smtClean="0"/>
              <a:t>flip</a:t>
            </a:r>
            <a:r>
              <a:rPr lang="it-IT" sz="3200" dirty="0" smtClean="0"/>
              <a:t> </a:t>
            </a:r>
            <a:r>
              <a:rPr lang="it-IT" sz="3200" dirty="0" err="1"/>
              <a:t>teaching</a:t>
            </a:r>
            <a:r>
              <a:rPr lang="it-IT" sz="3200" dirty="0"/>
              <a:t> </a:t>
            </a:r>
            <a:r>
              <a:rPr lang="it-IT" sz="3200" dirty="0">
                <a:solidFill>
                  <a:srgbClr val="FF0000"/>
                </a:solidFill>
              </a:rPr>
              <a:t>utilizza in maniera diversa le ore di lezioni </a:t>
            </a:r>
            <a:r>
              <a:rPr lang="it-IT" sz="3200" dirty="0"/>
              <a:t>settimanali di una data </a:t>
            </a:r>
            <a:r>
              <a:rPr lang="it-IT" sz="3200" dirty="0" smtClean="0"/>
              <a:t>disciplina</a:t>
            </a:r>
            <a:endParaRPr lang="it-IT" sz="3200" dirty="0">
              <a:solidFill>
                <a:srgbClr val="FF0000"/>
              </a:solidFill>
            </a:endParaRPr>
          </a:p>
          <a:p>
            <a:pPr marL="457200" indent="-457200" algn="ctr">
              <a:buFont typeface="Arial"/>
              <a:buChar char="•"/>
            </a:pPr>
            <a:r>
              <a:rPr lang="it-IT" sz="3200" dirty="0"/>
              <a:t>È un </a:t>
            </a:r>
            <a:r>
              <a:rPr lang="it-IT" sz="3200" dirty="0">
                <a:solidFill>
                  <a:srgbClr val="FF0000"/>
                </a:solidFill>
              </a:rPr>
              <a:t>ambiente </a:t>
            </a:r>
            <a:r>
              <a:rPr lang="it-IT" sz="3200" dirty="0"/>
              <a:t>molto coinvolgente </a:t>
            </a:r>
            <a:r>
              <a:rPr lang="it-IT" sz="3200" dirty="0">
                <a:solidFill>
                  <a:srgbClr val="FF0000"/>
                </a:solidFill>
              </a:rPr>
              <a:t>dove lo studente si assume la responsabilità del suo apprendimento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/>
              <a:t>È </a:t>
            </a:r>
            <a:r>
              <a:rPr lang="it-IT" sz="3200" dirty="0">
                <a:solidFill>
                  <a:srgbClr val="FF0000"/>
                </a:solidFill>
              </a:rPr>
              <a:t>un modo per </a:t>
            </a:r>
            <a:r>
              <a:rPr lang="it-IT" sz="3200" dirty="0"/>
              <a:t>fare gruppo e </a:t>
            </a:r>
            <a:r>
              <a:rPr lang="it-IT" sz="3200" dirty="0">
                <a:solidFill>
                  <a:srgbClr val="FF0000"/>
                </a:solidFill>
              </a:rPr>
              <a:t>lavorare in </a:t>
            </a:r>
            <a:r>
              <a:rPr lang="it-IT" sz="3200" dirty="0" smtClean="0">
                <a:solidFill>
                  <a:srgbClr val="FF0000"/>
                </a:solidFill>
              </a:rPr>
              <a:t>gruppo</a:t>
            </a:r>
            <a:endParaRPr lang="it-IT" sz="3200" dirty="0">
              <a:solidFill>
                <a:srgbClr val="FF0000"/>
              </a:solidFill>
            </a:endParaRPr>
          </a:p>
          <a:p>
            <a:endParaRPr lang="it-IT" sz="3200" dirty="0" smtClean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69891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9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97086" y="1026671"/>
            <a:ext cx="2540185" cy="563967"/>
          </a:xfrm>
        </p:spPr>
        <p:txBody>
          <a:bodyPr>
            <a:noAutofit/>
          </a:bodyPr>
          <a:lstStyle/>
          <a:p>
            <a:r>
              <a:rPr lang="it-IT" sz="3600" dirty="0" smtClean="0"/>
              <a:t>Cos’è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623919"/>
            <a:ext cx="7709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it-IT" sz="3200" dirty="0"/>
              <a:t>È un </a:t>
            </a:r>
            <a:r>
              <a:rPr lang="it-IT" sz="3200" dirty="0">
                <a:solidFill>
                  <a:srgbClr val="FF0000"/>
                </a:solidFill>
              </a:rPr>
              <a:t>misto tra un apprendimento diretto e costruttivista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/>
              <a:t>È un luogo dove lavorare </a:t>
            </a:r>
            <a:r>
              <a:rPr lang="it-IT" sz="3200" dirty="0">
                <a:solidFill>
                  <a:srgbClr val="FF0000"/>
                </a:solidFill>
              </a:rPr>
              <a:t>realmente per competenze</a:t>
            </a:r>
            <a:r>
              <a:rPr lang="it-IT" sz="3200" dirty="0"/>
              <a:t> e non per trasferimento di conoscenze</a:t>
            </a:r>
          </a:p>
          <a:p>
            <a:endParaRPr lang="it-IT" sz="3200" dirty="0" smtClean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9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9375" y="1035390"/>
            <a:ext cx="4153308" cy="683517"/>
          </a:xfrm>
        </p:spPr>
        <p:txBody>
          <a:bodyPr>
            <a:noAutofit/>
          </a:bodyPr>
          <a:lstStyle/>
          <a:p>
            <a:r>
              <a:rPr lang="it-IT" sz="3600" dirty="0" smtClean="0"/>
              <a:t>Punti di forza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884823"/>
            <a:ext cx="7346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Ciò richiede</a:t>
            </a:r>
            <a:r>
              <a:rPr lang="it-IT" sz="3200" dirty="0" smtClean="0"/>
              <a:t>, da parte del docente, </a:t>
            </a:r>
            <a:r>
              <a:rPr lang="it-IT" sz="3200" dirty="0" smtClean="0">
                <a:solidFill>
                  <a:srgbClr val="FF0000"/>
                </a:solidFill>
              </a:rPr>
              <a:t>un’attentissima selezione delle risorse </a:t>
            </a:r>
            <a:r>
              <a:rPr lang="it-IT" sz="3200" dirty="0" smtClean="0"/>
              <a:t>video. Queste </a:t>
            </a:r>
            <a:r>
              <a:rPr lang="it-IT" sz="3200" dirty="0" smtClean="0">
                <a:solidFill>
                  <a:srgbClr val="FF0000"/>
                </a:solidFill>
              </a:rPr>
              <a:t>devono essere catalogate </a:t>
            </a:r>
            <a:r>
              <a:rPr lang="it-IT" sz="3200" dirty="0" smtClean="0"/>
              <a:t>all’interno di un apposito corso on line creato per gli studenti.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3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5033" y="1022562"/>
            <a:ext cx="4153308" cy="683517"/>
          </a:xfrm>
        </p:spPr>
        <p:txBody>
          <a:bodyPr>
            <a:noAutofit/>
          </a:bodyPr>
          <a:lstStyle/>
          <a:p>
            <a:r>
              <a:rPr lang="it-IT" sz="3600" dirty="0" smtClean="0"/>
              <a:t>Punti di forza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487155"/>
            <a:ext cx="7346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Questi ultimi, collegandosi nello spazio virtuale, </a:t>
            </a:r>
            <a:r>
              <a:rPr lang="it-IT" sz="3200" dirty="0" smtClean="0">
                <a:solidFill>
                  <a:srgbClr val="FF0000"/>
                </a:solidFill>
              </a:rPr>
              <a:t>hanno sempre a disposizione i materiali didattici</a:t>
            </a:r>
            <a:r>
              <a:rPr lang="it-IT" sz="3200" dirty="0" smtClean="0"/>
              <a:t> che il docente ha selezionato e/o creato proprio per loro e possono utilizzarli in qualsiasi momento della giornata. 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4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9375" y="1022562"/>
            <a:ext cx="4153308" cy="683517"/>
          </a:xfrm>
        </p:spPr>
        <p:txBody>
          <a:bodyPr>
            <a:noAutofit/>
          </a:bodyPr>
          <a:lstStyle/>
          <a:p>
            <a:r>
              <a:rPr lang="it-IT" sz="3600" dirty="0" smtClean="0"/>
              <a:t>Punti di forza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525639"/>
            <a:ext cx="7346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Non esiste un unico modello di insegnamento capovolto</a:t>
            </a:r>
            <a:r>
              <a:rPr lang="it-IT" sz="3200" dirty="0" smtClean="0"/>
              <a:t>, anche se nel modello standard la classe capovolta è vista come un ambiente di lavoro in cui gli studenti sono indirizzati verso l’uso di selezionati materiali didattici.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9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92204" y="1022562"/>
            <a:ext cx="4153308" cy="683517"/>
          </a:xfrm>
        </p:spPr>
        <p:txBody>
          <a:bodyPr>
            <a:noAutofit/>
          </a:bodyPr>
          <a:lstStyle/>
          <a:p>
            <a:r>
              <a:rPr lang="it-IT" sz="3600" dirty="0" smtClean="0"/>
              <a:t>Punti di forza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795027"/>
            <a:ext cx="7346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Tra questi </a:t>
            </a:r>
            <a:r>
              <a:rPr lang="it-IT" sz="3200" dirty="0" smtClean="0">
                <a:solidFill>
                  <a:srgbClr val="FF0000"/>
                </a:solidFill>
              </a:rPr>
              <a:t>rientrano anche i quiz online, per testare il livello raggiunto</a:t>
            </a:r>
            <a:r>
              <a:rPr lang="it-IT" sz="3200" dirty="0" smtClean="0"/>
              <a:t>, con particolare uso dei </a:t>
            </a:r>
            <a:r>
              <a:rPr lang="it-IT" sz="3200" dirty="0" smtClean="0">
                <a:solidFill>
                  <a:srgbClr val="FF0000"/>
                </a:solidFill>
              </a:rPr>
              <a:t>quiz con feedback</a:t>
            </a:r>
            <a:r>
              <a:rPr lang="it-IT" sz="3200" dirty="0" smtClean="0"/>
              <a:t>, per permettere di imparare dai propri errori.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0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COSA SIGNIFICA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695075"/>
            <a:ext cx="7709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Una </a:t>
            </a:r>
            <a:r>
              <a:rPr lang="it-IT" sz="3200" dirty="0" err="1" smtClean="0"/>
              <a:t>Flipped</a:t>
            </a:r>
            <a:r>
              <a:rPr lang="it-IT" sz="3200" dirty="0" smtClean="0"/>
              <a:t> </a:t>
            </a:r>
            <a:r>
              <a:rPr lang="it-IT" sz="3200" dirty="0" err="1" smtClean="0"/>
              <a:t>classroom</a:t>
            </a:r>
            <a:r>
              <a:rPr lang="it-IT" sz="3200" dirty="0" smtClean="0"/>
              <a:t> è </a:t>
            </a:r>
            <a:r>
              <a:rPr lang="it-IT" sz="3200" dirty="0" smtClean="0">
                <a:solidFill>
                  <a:srgbClr val="FF0000"/>
                </a:solidFill>
              </a:rPr>
              <a:t>un modello pedagogico </a:t>
            </a:r>
            <a:r>
              <a:rPr lang="it-IT" sz="3200" dirty="0" smtClean="0"/>
              <a:t>nel quale le classiche lezioni e l’assegnazione del lavoro da svolgere a casa vengono capovolti. 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69891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0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3929" y="1026671"/>
            <a:ext cx="3566513" cy="563967"/>
          </a:xfrm>
        </p:spPr>
        <p:txBody>
          <a:bodyPr>
            <a:noAutofit/>
          </a:bodyPr>
          <a:lstStyle/>
          <a:p>
            <a:r>
              <a:rPr lang="it-IT" sz="3600" dirty="0" smtClean="0"/>
              <a:t>Cosa non è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58147" y="2546961"/>
            <a:ext cx="7709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it-IT" sz="3200" dirty="0">
                <a:solidFill>
                  <a:srgbClr val="FF0000"/>
                </a:solidFill>
              </a:rPr>
              <a:t>Sinonimo di video </a:t>
            </a:r>
            <a:r>
              <a:rPr lang="it-IT" sz="3200" dirty="0" smtClean="0">
                <a:solidFill>
                  <a:srgbClr val="FF0000"/>
                </a:solidFill>
              </a:rPr>
              <a:t>online</a:t>
            </a:r>
          </a:p>
          <a:p>
            <a:pPr marL="457200" indent="-457200" algn="ctr">
              <a:buFont typeface="Arial"/>
              <a:buChar char="•"/>
            </a:pPr>
            <a:endParaRPr lang="it-IT" sz="3200" dirty="0">
              <a:solidFill>
                <a:srgbClr val="FF0000"/>
              </a:solidFill>
            </a:endParaRPr>
          </a:p>
          <a:p>
            <a:pPr marL="457200" indent="-457200" algn="ctr">
              <a:buFont typeface="Arial"/>
              <a:buChar char="•"/>
            </a:pPr>
            <a:r>
              <a:rPr lang="it-IT" sz="3200" dirty="0"/>
              <a:t>Un modo </a:t>
            </a:r>
            <a:r>
              <a:rPr lang="it-IT" sz="3200" dirty="0">
                <a:solidFill>
                  <a:srgbClr val="FF0000"/>
                </a:solidFill>
              </a:rPr>
              <a:t>per rimpiazzare gli insegnanti con i video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>
                <a:solidFill>
                  <a:srgbClr val="FF0000"/>
                </a:solidFill>
              </a:rPr>
              <a:t>Un corso online </a:t>
            </a:r>
            <a:endParaRPr lang="it-IT" sz="3200" dirty="0" smtClean="0">
              <a:solidFill>
                <a:srgbClr val="FF0000"/>
              </a:solidFill>
            </a:endParaRPr>
          </a:p>
          <a:p>
            <a:pPr marL="457200" indent="-457200" algn="ctr">
              <a:buFont typeface="Arial"/>
              <a:buChar char="•"/>
            </a:pP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9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3929" y="1026671"/>
            <a:ext cx="3566513" cy="563967"/>
          </a:xfrm>
        </p:spPr>
        <p:txBody>
          <a:bodyPr>
            <a:noAutofit/>
          </a:bodyPr>
          <a:lstStyle/>
          <a:p>
            <a:r>
              <a:rPr lang="it-IT" sz="3600" dirty="0" smtClean="0"/>
              <a:t>Cosa non è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328883"/>
            <a:ext cx="7709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it-IT" sz="3200" dirty="0">
                <a:solidFill>
                  <a:srgbClr val="FF0000"/>
                </a:solidFill>
              </a:rPr>
              <a:t>Una metodologia in cui lo studente studia da solo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>
                <a:solidFill>
                  <a:srgbClr val="FF0000"/>
                </a:solidFill>
              </a:rPr>
              <a:t>Un’idea che sostituisce il libro </a:t>
            </a:r>
            <a:r>
              <a:rPr lang="it-IT" sz="3200" dirty="0"/>
              <a:t>e la lettura con i video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>
                <a:solidFill>
                  <a:srgbClr val="FF0000"/>
                </a:solidFill>
              </a:rPr>
              <a:t>Un modo di studiare </a:t>
            </a:r>
            <a:r>
              <a:rPr lang="it-IT" sz="3200" dirty="0"/>
              <a:t>grazie al quale gli studenti passano tutto il tempo </a:t>
            </a:r>
            <a:r>
              <a:rPr lang="it-IT" sz="3200" dirty="0">
                <a:solidFill>
                  <a:srgbClr val="FF0000"/>
                </a:solidFill>
              </a:rPr>
              <a:t>davanti al PC, </a:t>
            </a:r>
            <a:r>
              <a:rPr lang="it-IT" sz="3200" dirty="0" err="1">
                <a:solidFill>
                  <a:srgbClr val="FF0000"/>
                </a:solidFill>
              </a:rPr>
              <a:t>tablet</a:t>
            </a:r>
            <a:r>
              <a:rPr lang="it-IT" sz="3200" dirty="0">
                <a:solidFill>
                  <a:srgbClr val="FF0000"/>
                </a:solidFill>
              </a:rPr>
              <a:t>, ecc.</a:t>
            </a:r>
          </a:p>
          <a:p>
            <a:pPr marL="457200" indent="-457200" algn="ctr">
              <a:buFont typeface="Arial"/>
              <a:buChar char="•"/>
            </a:pP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5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79462" y="2358987"/>
            <a:ext cx="7581901" cy="395343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Rischio di focalizzare l’attenzione sul contenuto</a:t>
            </a:r>
            <a:endParaRPr lang="it-IT" sz="4000" dirty="0" smtClean="0"/>
          </a:p>
          <a:p>
            <a:pPr algn="ctr"/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</a:rPr>
              <a:t>Piuttosto che sull’apprendimento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6619" y="1090352"/>
            <a:ext cx="4836602" cy="534736"/>
          </a:xfrm>
        </p:spPr>
        <p:txBody>
          <a:bodyPr>
            <a:noAutofit/>
          </a:bodyPr>
          <a:lstStyle/>
          <a:p>
            <a:r>
              <a:rPr lang="it-IT" sz="3200" dirty="0" smtClean="0"/>
              <a:t>Punti di debolezza</a:t>
            </a:r>
            <a:endParaRPr lang="it-IT" sz="3200" dirty="0"/>
          </a:p>
        </p:txBody>
      </p:sp>
      <p:pic>
        <p:nvPicPr>
          <p:cNvPr id="4" name="Immagine 3" descr="Logo_US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  <p:pic>
        <p:nvPicPr>
          <p:cNvPr id="5" name="Segnaposto contenuto 5"/>
          <p:cNvPicPr>
            <a:picLocks noChangeAspect="1"/>
          </p:cNvPicPr>
          <p:nvPr/>
        </p:nvPicPr>
        <p:blipFill>
          <a:blip r:embed="rId3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79462" y="2538575"/>
            <a:ext cx="7581901" cy="3451954"/>
          </a:xfrm>
        </p:spPr>
        <p:txBody>
          <a:bodyPr>
            <a:normAutofit/>
          </a:bodyPr>
          <a:lstStyle/>
          <a:p>
            <a:pPr marL="571500" indent="-571500" algn="ctr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Preparare la lezione delegando la “rete” </a:t>
            </a:r>
            <a:endParaRPr lang="it-IT" sz="3200" dirty="0" smtClean="0">
              <a:solidFill>
                <a:srgbClr val="000000"/>
              </a:solidFill>
            </a:endParaRPr>
          </a:p>
          <a:p>
            <a:pPr marL="571500" indent="-571500" algn="ctr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È da tener in conto che va gestita la confusione </a:t>
            </a:r>
            <a:r>
              <a:rPr lang="it-IT" sz="3200" dirty="0" smtClean="0"/>
              <a:t>che può crearsi </a:t>
            </a:r>
            <a:r>
              <a:rPr lang="it-IT" sz="3200" dirty="0" smtClean="0">
                <a:solidFill>
                  <a:srgbClr val="000000"/>
                </a:solidFill>
              </a:rPr>
              <a:t>durante lo svolgimento delle attività in classe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6619" y="1051868"/>
            <a:ext cx="4836602" cy="586047"/>
          </a:xfrm>
        </p:spPr>
        <p:txBody>
          <a:bodyPr>
            <a:noAutofit/>
          </a:bodyPr>
          <a:lstStyle/>
          <a:p>
            <a:r>
              <a:rPr lang="it-IT" sz="3200" dirty="0" smtClean="0"/>
              <a:t>Punti di debolezza</a:t>
            </a:r>
            <a:endParaRPr lang="it-IT" sz="3200" dirty="0"/>
          </a:p>
        </p:txBody>
      </p:sp>
      <p:pic>
        <p:nvPicPr>
          <p:cNvPr id="4" name="Immagine 3" descr="Logo_US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  <p:pic>
        <p:nvPicPr>
          <p:cNvPr id="5" name="Segnaposto contenuto 5"/>
          <p:cNvPicPr>
            <a:picLocks noChangeAspect="1"/>
          </p:cNvPicPr>
          <p:nvPr/>
        </p:nvPicPr>
        <p:blipFill>
          <a:blip r:embed="rId3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2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1013843"/>
            <a:ext cx="4114800" cy="1012931"/>
          </a:xfrm>
        </p:spPr>
        <p:txBody>
          <a:bodyPr>
            <a:noAutofit/>
          </a:bodyPr>
          <a:lstStyle/>
          <a:p>
            <a:r>
              <a:rPr lang="it-IT" sz="3600" dirty="0" smtClean="0"/>
              <a:t>Struttura della classe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635" y="2362263"/>
            <a:ext cx="4431140" cy="343029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52" y="2362263"/>
            <a:ext cx="2147819" cy="1995045"/>
          </a:xfrm>
          <a:prstGeom prst="rect">
            <a:avLst/>
          </a:prstGeom>
        </p:spPr>
      </p:pic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8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987733"/>
            <a:ext cx="4114800" cy="1603460"/>
          </a:xfrm>
        </p:spPr>
        <p:txBody>
          <a:bodyPr>
            <a:noAutofit/>
          </a:bodyPr>
          <a:lstStyle/>
          <a:p>
            <a:r>
              <a:rPr lang="it-IT" sz="3600" dirty="0" smtClean="0"/>
              <a:t>Come apprendono i ragazzi 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3407147"/>
            <a:ext cx="7709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Allargando i confini dell’aula </a:t>
            </a:r>
            <a:r>
              <a:rPr lang="it-IT" sz="3200" dirty="0" smtClean="0"/>
              <a:t>attraverso collegamenti online, attività a casa condivise, ecc.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1000561"/>
            <a:ext cx="4114800" cy="1603460"/>
          </a:xfrm>
        </p:spPr>
        <p:txBody>
          <a:bodyPr>
            <a:noAutofit/>
          </a:bodyPr>
          <a:lstStyle/>
          <a:p>
            <a:r>
              <a:rPr lang="it-IT" sz="3600" dirty="0" smtClean="0"/>
              <a:t>Come apprendono i ragazzi 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6245" y="2868384"/>
            <a:ext cx="82691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it-IT" sz="3200" dirty="0" smtClean="0">
                <a:solidFill>
                  <a:srgbClr val="FF0000"/>
                </a:solidFill>
              </a:rPr>
              <a:t>Mobile </a:t>
            </a:r>
            <a:r>
              <a:rPr lang="it-IT" sz="3200" dirty="0" err="1" smtClean="0">
                <a:solidFill>
                  <a:srgbClr val="FF0000"/>
                </a:solidFill>
              </a:rPr>
              <a:t>learning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(</a:t>
            </a:r>
            <a:r>
              <a:rPr lang="it-IT" sz="3200" dirty="0" err="1"/>
              <a:t>Y</a:t>
            </a:r>
            <a:r>
              <a:rPr lang="it-IT" sz="3200" dirty="0" err="1" smtClean="0"/>
              <a:t>ouTube</a:t>
            </a:r>
            <a:r>
              <a:rPr lang="it-IT" sz="3200" dirty="0" smtClean="0"/>
              <a:t>, CLOUD, BYOD)</a:t>
            </a:r>
          </a:p>
          <a:p>
            <a:pPr marL="457200" indent="-457200">
              <a:buFont typeface="Wingdings" charset="2"/>
              <a:buChar char="Ø"/>
            </a:pPr>
            <a:r>
              <a:rPr lang="it-IT" sz="3200" dirty="0" smtClean="0">
                <a:solidFill>
                  <a:srgbClr val="FF0000"/>
                </a:solidFill>
              </a:rPr>
              <a:t>Ambienti di lavoro online per i compiti a casa </a:t>
            </a:r>
            <a:r>
              <a:rPr lang="it-IT" sz="3200" dirty="0" smtClean="0"/>
              <a:t>(</a:t>
            </a:r>
            <a:r>
              <a:rPr lang="it-IT" sz="3200" dirty="0" err="1" smtClean="0"/>
              <a:t>Moodle</a:t>
            </a:r>
            <a:r>
              <a:rPr lang="it-IT" sz="3200" dirty="0" smtClean="0"/>
              <a:t>, </a:t>
            </a:r>
            <a:r>
              <a:rPr lang="it-IT" sz="3200" dirty="0" err="1" smtClean="0"/>
              <a:t>Fidenia</a:t>
            </a:r>
            <a:r>
              <a:rPr lang="it-IT" sz="3200" dirty="0" smtClean="0"/>
              <a:t>, </a:t>
            </a:r>
            <a:r>
              <a:rPr lang="it-IT" sz="3200" dirty="0" err="1" smtClean="0"/>
              <a:t>EdPuzzle</a:t>
            </a:r>
            <a:r>
              <a:rPr lang="it-IT" sz="3200" dirty="0" smtClean="0"/>
              <a:t>, ecc.)</a:t>
            </a:r>
          </a:p>
          <a:p>
            <a:pPr marL="457200" indent="-457200">
              <a:buFont typeface="Wingdings" charset="2"/>
              <a:buChar char="Ø"/>
            </a:pPr>
            <a:r>
              <a:rPr lang="it-IT" sz="3200" dirty="0" smtClean="0">
                <a:solidFill>
                  <a:srgbClr val="FF0000"/>
                </a:solidFill>
              </a:rPr>
              <a:t>Differenziazione dei percorsi di apprendimento</a:t>
            </a:r>
          </a:p>
          <a:p>
            <a:pPr marL="457200" indent="-457200">
              <a:buFont typeface="Wingdings" charset="2"/>
              <a:buChar char="Ø"/>
            </a:pPr>
            <a:endParaRPr lang="it-IT" sz="3200" dirty="0">
              <a:solidFill>
                <a:srgbClr val="FF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2200" b="1" dirty="0" smtClean="0">
                <a:solidFill>
                  <a:srgbClr val="FF0000"/>
                </a:solidFill>
              </a:rPr>
              <a:t>   APPROCCIO VISIVO, PERCETTIVO e MULTISENSORIALE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2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1026217"/>
            <a:ext cx="4114800" cy="1466726"/>
          </a:xfrm>
        </p:spPr>
        <p:txBody>
          <a:bodyPr>
            <a:noAutofit/>
          </a:bodyPr>
          <a:lstStyle/>
          <a:p>
            <a:r>
              <a:rPr lang="it-IT" sz="3600" dirty="0" smtClean="0"/>
              <a:t>i ragazzi nella </a:t>
            </a:r>
            <a:r>
              <a:rPr lang="it-IT" sz="3600" dirty="0" err="1" smtClean="0"/>
              <a:t>flipped</a:t>
            </a:r>
            <a:r>
              <a:rPr lang="it-IT" sz="3600" dirty="0" smtClean="0"/>
              <a:t> </a:t>
            </a:r>
            <a:r>
              <a:rPr lang="it-IT" sz="3600" dirty="0" err="1" smtClean="0"/>
              <a:t>Classroom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83022" y="2629676"/>
            <a:ext cx="8051016" cy="403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-Diventano discenti attivi</a:t>
            </a:r>
            <a:r>
              <a:rPr lang="it-IT" sz="3200" dirty="0" smtClean="0"/>
              <a:t>.</a:t>
            </a:r>
            <a:r>
              <a:rPr lang="it-IT" sz="3200" dirty="0"/>
              <a:t> </a:t>
            </a:r>
            <a:endParaRPr lang="it-IT" sz="3200" dirty="0" smtClean="0"/>
          </a:p>
          <a:p>
            <a:r>
              <a:rPr lang="it-IT" sz="3200" dirty="0" smtClean="0"/>
              <a:t>Sono incoraggiati a concentrarsi sulla </a:t>
            </a:r>
            <a:r>
              <a:rPr lang="it-IT" sz="3200" dirty="0" smtClean="0">
                <a:solidFill>
                  <a:srgbClr val="FF0000"/>
                </a:solidFill>
              </a:rPr>
              <a:t>sperimentazione diretta, </a:t>
            </a:r>
            <a:r>
              <a:rPr lang="it-IT" sz="3200" dirty="0" smtClean="0"/>
              <a:t>ad </a:t>
            </a:r>
            <a:r>
              <a:rPr lang="it-IT" sz="3200" dirty="0" smtClean="0">
                <a:solidFill>
                  <a:srgbClr val="FF0000"/>
                </a:solidFill>
              </a:rPr>
              <a:t>apprendere criticamente </a:t>
            </a:r>
            <a:r>
              <a:rPr lang="it-IT" sz="3200" dirty="0" smtClean="0"/>
              <a:t>e a collegare concetti astratti attraverso l’esperienza concreta. </a:t>
            </a:r>
          </a:p>
          <a:p>
            <a:endParaRPr lang="it-IT" sz="3200" dirty="0" smtClean="0"/>
          </a:p>
          <a:p>
            <a:r>
              <a:rPr lang="it-IT" sz="3200" dirty="0" smtClean="0"/>
              <a:t>Cambia il valore del tempo scuola perché </a:t>
            </a:r>
            <a:r>
              <a:rPr lang="it-IT" sz="3200" dirty="0" smtClean="0">
                <a:solidFill>
                  <a:srgbClr val="FF0000"/>
                </a:solidFill>
              </a:rPr>
              <a:t>le lezioni diventano di tipo cooperativo</a:t>
            </a:r>
            <a:r>
              <a:rPr lang="it-IT" sz="3200" dirty="0" smtClean="0"/>
              <a:t>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9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987733"/>
            <a:ext cx="4114800" cy="1603460"/>
          </a:xfrm>
        </p:spPr>
        <p:txBody>
          <a:bodyPr>
            <a:noAutofit/>
          </a:bodyPr>
          <a:lstStyle/>
          <a:p>
            <a:r>
              <a:rPr lang="it-IT" sz="3600" dirty="0" smtClean="0"/>
              <a:t>IL </a:t>
            </a:r>
            <a:r>
              <a:rPr lang="it-IT" sz="3600" dirty="0" err="1" smtClean="0"/>
              <a:t>docentE</a:t>
            </a:r>
            <a:r>
              <a:rPr lang="it-IT" sz="3600" dirty="0" smtClean="0"/>
              <a:t> nella </a:t>
            </a:r>
            <a:r>
              <a:rPr lang="it-IT" sz="3600" dirty="0" err="1" smtClean="0"/>
              <a:t>flipped</a:t>
            </a:r>
            <a:r>
              <a:rPr lang="it-IT" sz="3600" dirty="0" smtClean="0"/>
              <a:t> </a:t>
            </a:r>
            <a:r>
              <a:rPr lang="it-IT" sz="3600" dirty="0" err="1" smtClean="0"/>
              <a:t>Classroom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6244" y="2591194"/>
            <a:ext cx="8346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-Diventa guida per comprendere</a:t>
            </a:r>
            <a:r>
              <a:rPr lang="it-IT" sz="3200" dirty="0" smtClean="0"/>
              <a:t>.</a:t>
            </a:r>
          </a:p>
          <a:p>
            <a:r>
              <a:rPr lang="it-IT" sz="3200" dirty="0" smtClean="0"/>
              <a:t>-Non sta in cattedra ma </a:t>
            </a:r>
            <a:r>
              <a:rPr lang="it-IT" sz="3200" dirty="0" smtClean="0">
                <a:solidFill>
                  <a:srgbClr val="FF0000"/>
                </a:solidFill>
              </a:rPr>
              <a:t>gira tra i gruppi </a:t>
            </a:r>
            <a:r>
              <a:rPr lang="it-IT" sz="3200" dirty="0" smtClean="0"/>
              <a:t>monitorando le attività. </a:t>
            </a:r>
          </a:p>
          <a:p>
            <a:r>
              <a:rPr lang="it-IT" sz="3200" dirty="0" smtClean="0"/>
              <a:t>-Assume il ruolo di regista della classe, più vicino alla </a:t>
            </a:r>
            <a:r>
              <a:rPr lang="it-IT" sz="3200" dirty="0" smtClean="0">
                <a:solidFill>
                  <a:srgbClr val="FF0000"/>
                </a:solidFill>
              </a:rPr>
              <a:t>figura del tutor </a:t>
            </a:r>
            <a:r>
              <a:rPr lang="it-IT" sz="3200" dirty="0" smtClean="0"/>
              <a:t>che a quella del docente tradizionale. </a:t>
            </a:r>
          </a:p>
          <a:p>
            <a:r>
              <a:rPr lang="it-IT" sz="3200" dirty="0" smtClean="0"/>
              <a:t>-Guida l’allievo nell’elaborazione e sviluppo attivo di compiti più complessi.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8353" y="1013379"/>
            <a:ext cx="3617749" cy="595370"/>
          </a:xfrm>
        </p:spPr>
        <p:txBody>
          <a:bodyPr>
            <a:noAutofit/>
          </a:bodyPr>
          <a:lstStyle/>
          <a:p>
            <a:r>
              <a:rPr lang="it-IT" sz="3600" dirty="0" smtClean="0"/>
              <a:t>In sintesi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6244" y="2624660"/>
            <a:ext cx="8346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modello tradizionale:</a:t>
            </a:r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/>
          </a:p>
          <a:p>
            <a:r>
              <a:rPr lang="it-IT" sz="3200" dirty="0" err="1" smtClean="0"/>
              <a:t>Flipped</a:t>
            </a:r>
            <a:r>
              <a:rPr lang="it-IT" sz="3200" dirty="0" smtClean="0"/>
              <a:t> </a:t>
            </a:r>
            <a:r>
              <a:rPr lang="it-IT" sz="3200" dirty="0" err="1" smtClean="0"/>
              <a:t>Classroom</a:t>
            </a:r>
            <a:r>
              <a:rPr lang="it-IT" sz="3200" dirty="0" smtClean="0"/>
              <a:t>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879" y="1955544"/>
            <a:ext cx="4214122" cy="190558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993" y="3905991"/>
            <a:ext cx="5359902" cy="1763845"/>
          </a:xfrm>
          <a:prstGeom prst="rect">
            <a:avLst/>
          </a:prstGeom>
        </p:spPr>
      </p:pic>
      <p:pic>
        <p:nvPicPr>
          <p:cNvPr id="10" name="Immagine 9" descr="Logo_US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3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COSA SIGNIFICA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608247"/>
            <a:ext cx="7709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Questo approccio metodologico </a:t>
            </a:r>
            <a:r>
              <a:rPr lang="it-IT" sz="3200" dirty="0" smtClean="0">
                <a:solidFill>
                  <a:srgbClr val="FF0000"/>
                </a:solidFill>
              </a:rPr>
              <a:t>ribalta </a:t>
            </a:r>
            <a:r>
              <a:rPr lang="it-IT" sz="3200" dirty="0">
                <a:solidFill>
                  <a:srgbClr val="FF0000"/>
                </a:solidFill>
              </a:rPr>
              <a:t>il tradizionale ciclo di apprendimento fatto di lezione frontale</a:t>
            </a:r>
            <a:r>
              <a:rPr lang="it-IT" sz="3200" dirty="0"/>
              <a:t>, </a:t>
            </a:r>
            <a:r>
              <a:rPr lang="it-IT" sz="3200" dirty="0">
                <a:solidFill>
                  <a:srgbClr val="00B050"/>
                </a:solidFill>
              </a:rPr>
              <a:t>studio individuale a casa </a:t>
            </a:r>
            <a:r>
              <a:rPr lang="it-IT" sz="3200" dirty="0"/>
              <a:t>e </a:t>
            </a:r>
            <a:r>
              <a:rPr lang="it-IT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verifiche in </a:t>
            </a:r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classe</a:t>
            </a:r>
            <a:r>
              <a:rPr lang="it-IT" sz="3200" dirty="0" smtClean="0"/>
              <a:t>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3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8353" y="1013379"/>
            <a:ext cx="3617749" cy="595370"/>
          </a:xfrm>
        </p:spPr>
        <p:txBody>
          <a:bodyPr>
            <a:noAutofit/>
          </a:bodyPr>
          <a:lstStyle/>
          <a:p>
            <a:r>
              <a:rPr lang="it-IT" sz="3600" dirty="0" smtClean="0"/>
              <a:t>Attivazione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6245" y="2650161"/>
            <a:ext cx="8346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La lezione deve </a:t>
            </a:r>
            <a:r>
              <a:rPr lang="it-IT" sz="3200" dirty="0" smtClean="0">
                <a:solidFill>
                  <a:srgbClr val="FF0000"/>
                </a:solidFill>
              </a:rPr>
              <a:t>stimolare curiosità</a:t>
            </a:r>
            <a:r>
              <a:rPr lang="it-IT" sz="3200" dirty="0" smtClean="0"/>
              <a:t>. </a:t>
            </a:r>
          </a:p>
          <a:p>
            <a:r>
              <a:rPr lang="it-IT" sz="3200" dirty="0" smtClean="0"/>
              <a:t>È lungo questo lavoro… ma educhiamo i ragazzi per competenze. </a:t>
            </a:r>
          </a:p>
          <a:p>
            <a:r>
              <a:rPr lang="it-IT" sz="3200" dirty="0" smtClean="0"/>
              <a:t>Proporre attività basate su sfide, ricerche, problemi, ecc. </a:t>
            </a:r>
            <a:r>
              <a:rPr lang="it-IT" sz="3200" dirty="0" smtClean="0">
                <a:solidFill>
                  <a:srgbClr val="FF0000"/>
                </a:solidFill>
              </a:rPr>
              <a:t>e renderli attivi </a:t>
            </a:r>
            <a:r>
              <a:rPr lang="it-IT" sz="3200" dirty="0" smtClean="0"/>
              <a:t>e protagonisti.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4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8353" y="1013379"/>
            <a:ext cx="3617749" cy="595370"/>
          </a:xfrm>
        </p:spPr>
        <p:txBody>
          <a:bodyPr>
            <a:noAutofit/>
          </a:bodyPr>
          <a:lstStyle/>
          <a:p>
            <a:r>
              <a:rPr lang="it-IT" sz="3600" dirty="0" smtClean="0"/>
              <a:t>produzione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6245" y="2111410"/>
            <a:ext cx="8346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Gli studenti producono. </a:t>
            </a:r>
            <a:r>
              <a:rPr lang="it-IT" sz="3200" dirty="0" smtClean="0">
                <a:solidFill>
                  <a:srgbClr val="FF0000"/>
                </a:solidFill>
              </a:rPr>
              <a:t>Cioè producono cosa sanno fare.</a:t>
            </a:r>
            <a:r>
              <a:rPr lang="it-IT" sz="3200" dirty="0" smtClean="0"/>
              <a:t> La sfida la posso lanciare a scuola, </a:t>
            </a:r>
            <a:r>
              <a:rPr lang="it-IT" sz="3200" dirty="0" smtClean="0">
                <a:solidFill>
                  <a:srgbClr val="FF0000"/>
                </a:solidFill>
              </a:rPr>
              <a:t>con un video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rgbClr val="FF0000"/>
                </a:solidFill>
              </a:rPr>
              <a:t>con i libri</a:t>
            </a:r>
            <a:r>
              <a:rPr lang="it-IT" sz="3200" dirty="0" smtClean="0"/>
              <a:t>, con materiali cartacei presi da casa. </a:t>
            </a:r>
            <a:r>
              <a:rPr lang="it-IT" sz="3200" dirty="0" smtClean="0">
                <a:solidFill>
                  <a:srgbClr val="FF0000"/>
                </a:solidFill>
              </a:rPr>
              <a:t>Non sono obbligato a collegarmi in rete, l’importante è fargli conoscere l’argomento </a:t>
            </a:r>
            <a:r>
              <a:rPr lang="it-IT" sz="3200" dirty="0" smtClean="0"/>
              <a:t>che </a:t>
            </a:r>
            <a:r>
              <a:rPr lang="it-IT" sz="3200" smtClean="0"/>
              <a:t>devono apprendere </a:t>
            </a:r>
            <a:r>
              <a:rPr lang="it-IT" sz="3200" dirty="0" smtClean="0">
                <a:solidFill>
                  <a:srgbClr val="FF0000"/>
                </a:solidFill>
              </a:rPr>
              <a:t>e continuare a lavorare individualmente o in gruppo a scuola</a:t>
            </a:r>
            <a:r>
              <a:rPr lang="it-IT" sz="3200" dirty="0" smtClean="0"/>
              <a:t>… secondo le indicazioni del docente.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5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65836" y="1026207"/>
            <a:ext cx="3964217" cy="595370"/>
          </a:xfrm>
        </p:spPr>
        <p:txBody>
          <a:bodyPr>
            <a:noAutofit/>
          </a:bodyPr>
          <a:lstStyle/>
          <a:p>
            <a:r>
              <a:rPr lang="it-IT" sz="3600" dirty="0" smtClean="0"/>
              <a:t>elaborazione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6244" y="2137059"/>
            <a:ext cx="85220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Detta anche di sintesi. Il tempo in classe trascorre discutendo e dialogando</a:t>
            </a:r>
            <a:r>
              <a:rPr lang="it-IT" sz="3200" dirty="0" smtClean="0">
                <a:solidFill>
                  <a:srgbClr val="FF0000"/>
                </a:solidFill>
              </a:rPr>
              <a:t>. Non esiste la lezione frontale </a:t>
            </a:r>
            <a:r>
              <a:rPr lang="it-IT" sz="3200" dirty="0" smtClean="0"/>
              <a:t>ma </a:t>
            </a:r>
            <a:r>
              <a:rPr lang="it-IT" sz="3200" dirty="0" smtClean="0">
                <a:solidFill>
                  <a:srgbClr val="FF0000"/>
                </a:solidFill>
              </a:rPr>
              <a:t>bensì la lezione differenziata. Il docente </a:t>
            </a:r>
            <a:r>
              <a:rPr lang="it-IT" sz="3200" dirty="0" smtClean="0"/>
              <a:t>in base al lavoro c</a:t>
            </a:r>
            <a:r>
              <a:rPr lang="it-IT" sz="3200" dirty="0" smtClean="0">
                <a:solidFill>
                  <a:srgbClr val="000000"/>
                </a:solidFill>
              </a:rPr>
              <a:t>he gli alunni hanno prodotto, </a:t>
            </a:r>
            <a:r>
              <a:rPr lang="it-IT" sz="3200" dirty="0" smtClean="0">
                <a:solidFill>
                  <a:srgbClr val="FF0000"/>
                </a:solidFill>
              </a:rPr>
              <a:t>spiega quali sono state più produttive o meno</a:t>
            </a:r>
            <a:r>
              <a:rPr lang="it-IT" sz="3200" dirty="0" smtClean="0">
                <a:solidFill>
                  <a:srgbClr val="000000"/>
                </a:solidFill>
              </a:rPr>
              <a:t>. </a:t>
            </a:r>
            <a:r>
              <a:rPr lang="it-IT" sz="3200" dirty="0" smtClean="0">
                <a:solidFill>
                  <a:srgbClr val="FF0000"/>
                </a:solidFill>
              </a:rPr>
              <a:t>L’obiettivo è</a:t>
            </a:r>
            <a:r>
              <a:rPr lang="it-IT" sz="3200" dirty="0" smtClean="0">
                <a:solidFill>
                  <a:srgbClr val="000000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di consolidare le conoscenze e le abilità acquisite </a:t>
            </a:r>
            <a:r>
              <a:rPr lang="it-IT" sz="3200" dirty="0" smtClean="0">
                <a:solidFill>
                  <a:srgbClr val="000000"/>
                </a:solidFill>
              </a:rPr>
              <a:t>e valutare il grado di </a:t>
            </a:r>
            <a:r>
              <a:rPr lang="it-IT" sz="3200" dirty="0">
                <a:solidFill>
                  <a:srgbClr val="000000"/>
                </a:solidFill>
              </a:rPr>
              <a:t>r</a:t>
            </a:r>
            <a:r>
              <a:rPr lang="it-IT" sz="3200" dirty="0" smtClean="0">
                <a:solidFill>
                  <a:srgbClr val="000000"/>
                </a:solidFill>
              </a:rPr>
              <a:t>aggiungimento dell’obiettivo.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7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8353" y="1013379"/>
            <a:ext cx="3617749" cy="595370"/>
          </a:xfrm>
        </p:spPr>
        <p:txBody>
          <a:bodyPr>
            <a:noAutofit/>
          </a:bodyPr>
          <a:lstStyle/>
          <a:p>
            <a:r>
              <a:rPr lang="it-IT" sz="3600" dirty="0" smtClean="0"/>
              <a:t>valutazione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6245" y="3185603"/>
            <a:ext cx="8192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rgbClr val="000000"/>
                </a:solidFill>
              </a:rPr>
              <a:t>Questa nota </a:t>
            </a:r>
            <a:r>
              <a:rPr lang="it-IT" sz="3200" dirty="0" smtClean="0">
                <a:solidFill>
                  <a:srgbClr val="FF0000"/>
                </a:solidFill>
              </a:rPr>
              <a:t>la rimando più avanti perché parlare di </a:t>
            </a:r>
            <a:r>
              <a:rPr lang="it-IT" sz="3200" dirty="0" err="1" smtClean="0">
                <a:solidFill>
                  <a:srgbClr val="FF0000"/>
                </a:solidFill>
              </a:rPr>
              <a:t>Flip</a:t>
            </a:r>
            <a:r>
              <a:rPr lang="it-IT" sz="3200" dirty="0" smtClean="0">
                <a:solidFill>
                  <a:srgbClr val="FF0000"/>
                </a:solidFill>
              </a:rPr>
              <a:t> e parlare di competenze specifiche significa andare verso la valutazione autentica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8353" y="1013378"/>
            <a:ext cx="3617749" cy="1026223"/>
          </a:xfrm>
        </p:spPr>
        <p:txBody>
          <a:bodyPr>
            <a:noAutofit/>
          </a:bodyPr>
          <a:lstStyle/>
          <a:p>
            <a:r>
              <a:rPr lang="it-IT" sz="3600" dirty="0" smtClean="0"/>
              <a:t>Il docente a casa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6245" y="2582707"/>
            <a:ext cx="81921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000000"/>
                </a:solidFill>
              </a:rPr>
              <a:t>Prepara e/o cerca i video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Progetta attività didattiche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000000"/>
                </a:solidFill>
              </a:rPr>
              <a:t>Prepara e/o </a:t>
            </a:r>
            <a:r>
              <a:rPr lang="it-IT" sz="3200" dirty="0" smtClean="0">
                <a:solidFill>
                  <a:srgbClr val="FF0000"/>
                </a:solidFill>
              </a:rPr>
              <a:t>trova altro materiale </a:t>
            </a:r>
            <a:r>
              <a:rPr lang="it-IT" sz="3200" dirty="0" smtClean="0">
                <a:solidFill>
                  <a:srgbClr val="000000"/>
                </a:solidFill>
              </a:rPr>
              <a:t>(slide, mappe, esercizi, ecc.)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Organizza</a:t>
            </a:r>
            <a:r>
              <a:rPr lang="it-IT" sz="3200" dirty="0" smtClean="0">
                <a:solidFill>
                  <a:srgbClr val="000000"/>
                </a:solidFill>
              </a:rPr>
              <a:t> le attività che gli studenti svolgeranno </a:t>
            </a:r>
            <a:r>
              <a:rPr lang="it-IT" sz="3200" dirty="0" smtClean="0">
                <a:solidFill>
                  <a:srgbClr val="FF0000"/>
                </a:solidFill>
              </a:rPr>
              <a:t>in classe (ricerca</a:t>
            </a:r>
            <a:r>
              <a:rPr lang="it-IT" sz="3200" dirty="0" smtClean="0"/>
              <a:t>,</a:t>
            </a:r>
            <a:r>
              <a:rPr lang="it-IT" sz="3200" dirty="0" smtClean="0">
                <a:solidFill>
                  <a:srgbClr val="FF0000"/>
                </a:solidFill>
              </a:rPr>
              <a:t> discussioni</a:t>
            </a:r>
            <a:r>
              <a:rPr lang="it-IT" sz="3200" dirty="0" smtClean="0">
                <a:solidFill>
                  <a:srgbClr val="000000"/>
                </a:solidFill>
              </a:rPr>
              <a:t>, esercitazioni)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9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8353" y="1013378"/>
            <a:ext cx="3617749" cy="1026223"/>
          </a:xfrm>
        </p:spPr>
        <p:txBody>
          <a:bodyPr>
            <a:noAutofit/>
          </a:bodyPr>
          <a:lstStyle/>
          <a:p>
            <a:r>
              <a:rPr lang="it-IT" sz="3600" dirty="0" smtClean="0"/>
              <a:t>Lo studente a casa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6245" y="2582707"/>
            <a:ext cx="81921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000000"/>
                </a:solidFill>
              </a:rPr>
              <a:t>Guarda la video-lezione e </a:t>
            </a:r>
            <a:r>
              <a:rPr lang="it-IT" sz="3200" dirty="0" smtClean="0">
                <a:solidFill>
                  <a:srgbClr val="FF0000"/>
                </a:solidFill>
              </a:rPr>
              <a:t>studia il materiale fornito dal docente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Confronta con il libro </a:t>
            </a:r>
            <a:r>
              <a:rPr lang="it-IT" sz="3200" dirty="0" smtClean="0">
                <a:solidFill>
                  <a:srgbClr val="000000"/>
                </a:solidFill>
              </a:rPr>
              <a:t>di testo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000000"/>
                </a:solidFill>
              </a:rPr>
              <a:t>Annota i concetti chiave, </a:t>
            </a:r>
            <a:r>
              <a:rPr lang="it-IT" sz="3200" dirty="0" smtClean="0">
                <a:solidFill>
                  <a:srgbClr val="FF0000"/>
                </a:solidFill>
              </a:rPr>
              <a:t>prende appunti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Fa ricerca </a:t>
            </a:r>
            <a:r>
              <a:rPr lang="it-IT" sz="3200" dirty="0" smtClean="0">
                <a:solidFill>
                  <a:srgbClr val="000000"/>
                </a:solidFill>
              </a:rPr>
              <a:t>sull’argomento assegnato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Si </a:t>
            </a:r>
            <a:r>
              <a:rPr lang="it-IT" sz="3200" dirty="0" err="1" smtClean="0">
                <a:solidFill>
                  <a:srgbClr val="FF0000"/>
                </a:solidFill>
              </a:rPr>
              <a:t>autovaluta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1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8353" y="1013378"/>
            <a:ext cx="3617749" cy="1026223"/>
          </a:xfrm>
        </p:spPr>
        <p:txBody>
          <a:bodyPr>
            <a:noAutofit/>
          </a:bodyPr>
          <a:lstStyle/>
          <a:p>
            <a:r>
              <a:rPr lang="it-IT" sz="3600" dirty="0" smtClean="0"/>
              <a:t>Il docente a scuola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6245" y="2582707"/>
            <a:ext cx="81921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Chiarisce i dubbi </a:t>
            </a:r>
            <a:r>
              <a:rPr lang="it-IT" sz="3200" dirty="0" smtClean="0"/>
              <a:t>del lavoro a casa</a:t>
            </a:r>
            <a:endParaRPr lang="it-IT" sz="3200" dirty="0"/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È regista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Assegna attività individuali, a coppie, a gruppi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Guida</a:t>
            </a:r>
            <a:r>
              <a:rPr lang="it-IT" sz="3200" dirty="0" smtClean="0"/>
              <a:t> e assiste </a:t>
            </a:r>
            <a:r>
              <a:rPr lang="it-IT" sz="3200" dirty="0" smtClean="0">
                <a:solidFill>
                  <a:srgbClr val="FF0000"/>
                </a:solidFill>
              </a:rPr>
              <a:t>gli studenti secondo le diverse necessità</a:t>
            </a:r>
            <a:endParaRPr lang="it-IT" sz="32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3200" dirty="0" smtClean="0"/>
              <a:t>Coordina, </a:t>
            </a:r>
            <a:r>
              <a:rPr lang="it-IT" sz="3200" dirty="0" smtClean="0">
                <a:solidFill>
                  <a:srgbClr val="FF0000"/>
                </a:solidFill>
              </a:rPr>
              <a:t>approfondisce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/>
              <a:t>Fa la sintesi finale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8353" y="1013378"/>
            <a:ext cx="3617749" cy="1026223"/>
          </a:xfrm>
        </p:spPr>
        <p:txBody>
          <a:bodyPr>
            <a:noAutofit/>
          </a:bodyPr>
          <a:lstStyle/>
          <a:p>
            <a:r>
              <a:rPr lang="it-IT" sz="3600" dirty="0" smtClean="0"/>
              <a:t>Lo studente a scuola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6245" y="2351808"/>
            <a:ext cx="81921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Ha già in mente cosa si farà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/>
              <a:t>Costruisce il suo apprendimento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/>
              <a:t>Pone domande e </a:t>
            </a:r>
            <a:r>
              <a:rPr lang="it-IT" sz="3200" dirty="0" smtClean="0">
                <a:solidFill>
                  <a:srgbClr val="FF0000"/>
                </a:solidFill>
              </a:rPr>
              <a:t>riceve chiarimenti </a:t>
            </a:r>
            <a:r>
              <a:rPr lang="it-IT" sz="3200" dirty="0" smtClean="0"/>
              <a:t>sui dubbi </a:t>
            </a:r>
            <a:r>
              <a:rPr lang="it-IT" sz="3200" dirty="0" smtClean="0">
                <a:solidFill>
                  <a:srgbClr val="FF0000"/>
                </a:solidFill>
              </a:rPr>
              <a:t>emersi a casa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/>
              <a:t>Studia, discute e </a:t>
            </a:r>
            <a:r>
              <a:rPr lang="it-IT" sz="3200" dirty="0" smtClean="0">
                <a:solidFill>
                  <a:srgbClr val="FF0000"/>
                </a:solidFill>
              </a:rPr>
              <a:t>si confronta con i compagni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/>
              <a:t>Fa </a:t>
            </a:r>
            <a:r>
              <a:rPr lang="it-IT" sz="3200" dirty="0" smtClean="0">
                <a:solidFill>
                  <a:srgbClr val="FF0000"/>
                </a:solidFill>
              </a:rPr>
              <a:t>esercitazioni</a:t>
            </a:r>
            <a:r>
              <a:rPr lang="it-IT" sz="3200" dirty="0" smtClean="0"/>
              <a:t>, ricerche, </a:t>
            </a:r>
            <a:r>
              <a:rPr lang="it-IT" sz="3200" dirty="0" smtClean="0">
                <a:solidFill>
                  <a:srgbClr val="FF0000"/>
                </a:solidFill>
              </a:rPr>
              <a:t>sperimenta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/>
              <a:t>Realizza progetti</a:t>
            </a: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Si auto-valuta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4934" y="1013379"/>
            <a:ext cx="3130241" cy="590082"/>
          </a:xfrm>
        </p:spPr>
        <p:txBody>
          <a:bodyPr>
            <a:noAutofit/>
          </a:bodyPr>
          <a:lstStyle/>
          <a:p>
            <a:r>
              <a:rPr lang="it-IT" sz="3600" dirty="0" smtClean="0"/>
              <a:t>vantaggi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6245" y="1877184"/>
            <a:ext cx="81921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000" dirty="0" smtClean="0">
                <a:solidFill>
                  <a:srgbClr val="FF0000"/>
                </a:solidFill>
              </a:rPr>
              <a:t>Tempo scuola dedicato </a:t>
            </a:r>
            <a:r>
              <a:rPr lang="it-IT" sz="3000" dirty="0" smtClean="0">
                <a:solidFill>
                  <a:srgbClr val="000000"/>
                </a:solidFill>
              </a:rPr>
              <a:t>all’applicazione e al perfezionamento </a:t>
            </a:r>
            <a:r>
              <a:rPr lang="it-IT" sz="3000" dirty="0" smtClean="0">
                <a:solidFill>
                  <a:srgbClr val="FF0000"/>
                </a:solidFill>
              </a:rPr>
              <a:t>delle competenze</a:t>
            </a:r>
          </a:p>
          <a:p>
            <a:pPr marL="457200" indent="-457200">
              <a:buFont typeface="Arial"/>
              <a:buChar char="•"/>
            </a:pPr>
            <a:r>
              <a:rPr lang="it-IT" sz="3000" dirty="0" smtClean="0">
                <a:solidFill>
                  <a:srgbClr val="FF0000"/>
                </a:solidFill>
              </a:rPr>
              <a:t>Stimola l’indipendenza </a:t>
            </a:r>
            <a:r>
              <a:rPr lang="it-IT" sz="3000" dirty="0" smtClean="0">
                <a:solidFill>
                  <a:srgbClr val="000000"/>
                </a:solidFill>
              </a:rPr>
              <a:t>dello studente </a:t>
            </a:r>
            <a:r>
              <a:rPr lang="it-IT" sz="3000" dirty="0" smtClean="0">
                <a:solidFill>
                  <a:srgbClr val="FF0000"/>
                </a:solidFill>
              </a:rPr>
              <a:t>e la creatività</a:t>
            </a:r>
          </a:p>
          <a:p>
            <a:pPr marL="457200" indent="-457200">
              <a:buFont typeface="Arial"/>
              <a:buChar char="•"/>
            </a:pPr>
            <a:r>
              <a:rPr lang="it-IT" sz="3000" dirty="0" smtClean="0">
                <a:solidFill>
                  <a:srgbClr val="FF0000"/>
                </a:solidFill>
              </a:rPr>
              <a:t>Si</a:t>
            </a:r>
            <a:r>
              <a:rPr lang="it-IT" sz="3000" dirty="0" smtClean="0">
                <a:solidFill>
                  <a:srgbClr val="000000"/>
                </a:solidFill>
              </a:rPr>
              <a:t> può </a:t>
            </a:r>
            <a:r>
              <a:rPr lang="it-IT" sz="3000" dirty="0" smtClean="0">
                <a:solidFill>
                  <a:srgbClr val="FF0000"/>
                </a:solidFill>
              </a:rPr>
              <a:t>dedica</a:t>
            </a:r>
            <a:r>
              <a:rPr lang="it-IT" sz="3000" dirty="0" smtClean="0"/>
              <a:t>re</a:t>
            </a:r>
            <a:r>
              <a:rPr lang="it-IT" sz="3000" dirty="0" smtClean="0">
                <a:solidFill>
                  <a:srgbClr val="FF0000"/>
                </a:solidFill>
              </a:rPr>
              <a:t> più tempo agli studenti in difficoltà</a:t>
            </a:r>
            <a:r>
              <a:rPr lang="it-IT" sz="3000" dirty="0" smtClean="0">
                <a:solidFill>
                  <a:srgbClr val="000000"/>
                </a:solidFill>
              </a:rPr>
              <a:t>, mentre gli altri lavorano su problemi e progetti più complessi (apprendimento individualizzato)</a:t>
            </a:r>
          </a:p>
          <a:p>
            <a:pPr marL="457200" indent="-457200">
              <a:buFont typeface="Arial"/>
              <a:buChar char="•"/>
            </a:pPr>
            <a:r>
              <a:rPr lang="it-IT" sz="3000" dirty="0" smtClean="0">
                <a:solidFill>
                  <a:srgbClr val="000000"/>
                </a:solidFill>
              </a:rPr>
              <a:t>Soddisfazione del docente per il raggiungimento di risultati di apprendimento considerevoli</a:t>
            </a:r>
          </a:p>
          <a:p>
            <a:pPr marL="457200" indent="-457200">
              <a:buFont typeface="Arial"/>
              <a:buChar char="•"/>
            </a:pPr>
            <a:r>
              <a:rPr lang="it-IT" sz="3000" dirty="0" smtClean="0">
                <a:solidFill>
                  <a:srgbClr val="FF0000"/>
                </a:solidFill>
              </a:rPr>
              <a:t>Soddisfazione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>
                <a:solidFill>
                  <a:srgbClr val="000000"/>
                </a:solidFill>
              </a:rPr>
              <a:t>immediata di </a:t>
            </a:r>
            <a:r>
              <a:rPr lang="it-IT" sz="3000" dirty="0">
                <a:solidFill>
                  <a:srgbClr val="FF0000"/>
                </a:solidFill>
              </a:rPr>
              <a:t>studenti e famiglie</a:t>
            </a:r>
          </a:p>
          <a:p>
            <a:pPr marL="457200" indent="-457200">
              <a:buFont typeface="Arial"/>
              <a:buChar char="•"/>
            </a:pPr>
            <a:endParaRPr lang="it-IT" sz="3000" dirty="0" smtClean="0">
              <a:solidFill>
                <a:srgbClr val="FF0000"/>
              </a:solidFill>
            </a:endParaRP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474" y="1013378"/>
            <a:ext cx="4645657" cy="1026223"/>
          </a:xfrm>
        </p:spPr>
        <p:txBody>
          <a:bodyPr>
            <a:noAutofit/>
          </a:bodyPr>
          <a:lstStyle/>
          <a:p>
            <a:r>
              <a:rPr lang="it-IT" sz="3600" dirty="0" smtClean="0"/>
              <a:t>Come preparare la lezione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6245" y="2582707"/>
            <a:ext cx="81921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Discernere fra ciò che si può imparare da soli e ciò che richiede una trattazione in presenza</a:t>
            </a:r>
          </a:p>
          <a:p>
            <a:pPr marL="457200" indent="-457200">
              <a:buFont typeface="Arial"/>
              <a:buChar char="•"/>
            </a:pPr>
            <a:endParaRPr lang="it-IT" sz="32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Selezionare i contenuti </a:t>
            </a:r>
            <a:r>
              <a:rPr lang="it-IT" sz="3200" dirty="0" smtClean="0">
                <a:solidFill>
                  <a:srgbClr val="000000"/>
                </a:solidFill>
              </a:rPr>
              <a:t>che si ritengono utili e che possono essere assimilati dagli studenti mediante uno studio autonomo a casa</a:t>
            </a:r>
            <a:endParaRPr lang="it-IT" sz="3200" dirty="0" smtClean="0">
              <a:solidFill>
                <a:srgbClr val="FF0000"/>
              </a:solidFill>
            </a:endParaRP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Metodologia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124381"/>
            <a:ext cx="77097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L'insegnamento capovolto </a:t>
            </a:r>
            <a:r>
              <a:rPr lang="it-IT" sz="3200" dirty="0">
                <a:solidFill>
                  <a:srgbClr val="FF0000"/>
                </a:solidFill>
              </a:rPr>
              <a:t>fa leva sul fatto che le competenze cognitive di base </a:t>
            </a:r>
            <a:r>
              <a:rPr lang="it-IT" sz="3200" dirty="0"/>
              <a:t>dello studente (ascoltare, memorizzare) </a:t>
            </a:r>
            <a:r>
              <a:rPr lang="it-IT" sz="3200" dirty="0">
                <a:solidFill>
                  <a:srgbClr val="FF0000"/>
                </a:solidFill>
              </a:rPr>
              <a:t>possono essere attivate </a:t>
            </a:r>
            <a:r>
              <a:rPr lang="it-IT" sz="3200" dirty="0"/>
              <a:t>prevalentemente</a:t>
            </a:r>
            <a:r>
              <a:rPr lang="it-IT" sz="3200" dirty="0">
                <a:solidFill>
                  <a:srgbClr val="FF0000"/>
                </a:solidFill>
              </a:rPr>
              <a:t> a casa, in autonomia, </a:t>
            </a:r>
            <a:r>
              <a:rPr lang="it-IT" sz="3200" dirty="0">
                <a:solidFill>
                  <a:srgbClr val="000000"/>
                </a:solidFill>
              </a:rPr>
              <a:t>apprendendo</a:t>
            </a:r>
            <a:r>
              <a:rPr lang="it-IT" sz="3200" dirty="0">
                <a:solidFill>
                  <a:srgbClr val="FF0000"/>
                </a:solidFill>
              </a:rPr>
              <a:t> attraverso video e </a:t>
            </a:r>
            <a:r>
              <a:rPr lang="it-IT" sz="3200" dirty="0" err="1" smtClean="0">
                <a:solidFill>
                  <a:srgbClr val="FF0000"/>
                </a:solidFill>
              </a:rPr>
              <a:t>podcast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FF0000"/>
                </a:solidFill>
              </a:rPr>
              <a:t>o leggendo i testi proposti dagli insegnanti </a:t>
            </a:r>
            <a:r>
              <a:rPr lang="it-IT" sz="3200" dirty="0"/>
              <a:t>o condivisi da altri </a:t>
            </a:r>
            <a:r>
              <a:rPr lang="it-IT" sz="3200" dirty="0" smtClean="0"/>
              <a:t>docenti.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5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06048" y="2057495"/>
            <a:ext cx="81921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400" dirty="0" smtClean="0"/>
              <a:t>Risorse per l’apprendimento a casa:</a:t>
            </a:r>
          </a:p>
          <a:p>
            <a:r>
              <a:rPr lang="it-IT" sz="1600" dirty="0" smtClean="0"/>
              <a:t>	</a:t>
            </a:r>
            <a:r>
              <a:rPr lang="it-IT" sz="1600" dirty="0" smtClean="0">
                <a:solidFill>
                  <a:srgbClr val="FF0000"/>
                </a:solidFill>
              </a:rPr>
              <a:t>Guarda il video xxx all’indirizzo http://www…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Esplora il gioco xxx all’indirizzo http://www…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Materiali creati dal docente(quiz, giochi, video, </a:t>
            </a:r>
            <a:r>
              <a:rPr lang="it-IT" sz="1600" dirty="0" err="1" smtClean="0"/>
              <a:t>podcast</a:t>
            </a:r>
            <a:r>
              <a:rPr lang="it-IT" sz="1600" dirty="0" smtClean="0"/>
              <a:t>, ecc.)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 smtClean="0"/>
              <a:t>Compiti per casa:</a:t>
            </a:r>
          </a:p>
          <a:p>
            <a:r>
              <a:rPr lang="it-IT" sz="1400" dirty="0" smtClean="0"/>
              <a:t>	</a:t>
            </a:r>
            <a:r>
              <a:rPr lang="it-IT" sz="1600" dirty="0" smtClean="0">
                <a:solidFill>
                  <a:srgbClr val="FF0000"/>
                </a:solidFill>
              </a:rPr>
              <a:t>Riempimento di mappe concettuali</a:t>
            </a:r>
          </a:p>
          <a:p>
            <a:r>
              <a:rPr lang="it-IT" sz="1600" dirty="0" smtClean="0"/>
              <a:t>	</a:t>
            </a:r>
            <a:r>
              <a:rPr lang="it-IT" sz="1600" dirty="0" smtClean="0">
                <a:solidFill>
                  <a:srgbClr val="FF0000"/>
                </a:solidFill>
              </a:rPr>
              <a:t>Preparazione di una lista di domande da porre al do</a:t>
            </a:r>
            <a:r>
              <a:rPr lang="it-IT" sz="1600" dirty="0" smtClean="0"/>
              <a:t>cente</a:t>
            </a:r>
          </a:p>
          <a:p>
            <a:r>
              <a:rPr lang="it-IT" sz="1600" dirty="0" smtClean="0"/>
              <a:t>	Esercizi e problemi</a:t>
            </a:r>
          </a:p>
          <a:p>
            <a:r>
              <a:rPr lang="it-IT" sz="1600" dirty="0" smtClean="0"/>
              <a:t>	Reperire altre risorse di apprendimento sullo stesso argomento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In classe: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Preparazione di materiali</a:t>
            </a:r>
          </a:p>
          <a:p>
            <a:r>
              <a:rPr lang="it-IT" sz="1600" dirty="0" smtClean="0"/>
              <a:t>	</a:t>
            </a:r>
            <a:r>
              <a:rPr lang="it-IT" sz="1600" dirty="0" smtClean="0">
                <a:solidFill>
                  <a:srgbClr val="FF0000"/>
                </a:solidFill>
              </a:rPr>
              <a:t>Risoluzione di problemi comuni</a:t>
            </a:r>
          </a:p>
          <a:p>
            <a:r>
              <a:rPr lang="it-IT" sz="1600" dirty="0" smtClean="0"/>
              <a:t>	</a:t>
            </a:r>
            <a:r>
              <a:rPr lang="it-IT" sz="1600" dirty="0" smtClean="0">
                <a:solidFill>
                  <a:srgbClr val="FF0000"/>
                </a:solidFill>
              </a:rPr>
              <a:t>Favorire la discussione</a:t>
            </a:r>
          </a:p>
          <a:p>
            <a:r>
              <a:rPr lang="it-IT" sz="1600" dirty="0" smtClean="0"/>
              <a:t>	Personalizzare/individualizzare</a:t>
            </a:r>
          </a:p>
          <a:p>
            <a:r>
              <a:rPr lang="it-IT" sz="1600" dirty="0" smtClean="0"/>
              <a:t>	</a:t>
            </a:r>
            <a:r>
              <a:rPr lang="it-IT" sz="1600" dirty="0" smtClean="0">
                <a:solidFill>
                  <a:srgbClr val="FF0000"/>
                </a:solidFill>
              </a:rPr>
              <a:t>Realizzare attività di gruppo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 smtClean="0"/>
              <a:t>Valutazione:</a:t>
            </a:r>
          </a:p>
          <a:p>
            <a:r>
              <a:rPr lang="it-IT" sz="1600" dirty="0" smtClean="0"/>
              <a:t>	</a:t>
            </a:r>
            <a:r>
              <a:rPr lang="it-IT" sz="1600" dirty="0" smtClean="0">
                <a:solidFill>
                  <a:srgbClr val="FF0000"/>
                </a:solidFill>
              </a:rPr>
              <a:t>Formativa/Sommativa/Autentica, Test vari, Verifiche interattive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156051" y="1065156"/>
            <a:ext cx="3040436" cy="512651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IN SINTESI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928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9378" y="975361"/>
            <a:ext cx="4178967" cy="653756"/>
          </a:xfrm>
        </p:spPr>
        <p:txBody>
          <a:bodyPr>
            <a:noAutofit/>
          </a:bodyPr>
          <a:lstStyle/>
          <a:p>
            <a:r>
              <a:rPr lang="it-IT" sz="3600" dirty="0" smtClean="0"/>
              <a:t>Come studiare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55513" y="2115574"/>
            <a:ext cx="7709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Obiettivo – come studiare un video</a:t>
            </a:r>
            <a:r>
              <a:rPr lang="it-IT" sz="3200" dirty="0" smtClean="0"/>
              <a:t>:</a:t>
            </a:r>
          </a:p>
          <a:p>
            <a:pPr marL="914400" lvl="1" indent="-457200" algn="just">
              <a:buFont typeface="Arial"/>
              <a:buChar char="•"/>
            </a:pPr>
            <a:r>
              <a:rPr lang="it-IT" sz="3200" dirty="0" smtClean="0"/>
              <a:t>Saper </a:t>
            </a:r>
            <a:r>
              <a:rPr lang="it-IT" sz="3200" dirty="0" smtClean="0">
                <a:solidFill>
                  <a:srgbClr val="FF0000"/>
                </a:solidFill>
              </a:rPr>
              <a:t>prendere appunti</a:t>
            </a:r>
          </a:p>
          <a:p>
            <a:pPr marL="914400" lvl="1" indent="-457200" algn="just">
              <a:buFont typeface="Arial"/>
              <a:buChar char="•"/>
            </a:pPr>
            <a:r>
              <a:rPr lang="it-IT" sz="3200" dirty="0" smtClean="0"/>
              <a:t>Annotare gli elementi essenziali (magari </a:t>
            </a:r>
            <a:r>
              <a:rPr lang="it-IT" sz="3200" dirty="0" smtClean="0">
                <a:solidFill>
                  <a:srgbClr val="FF0000"/>
                </a:solidFill>
              </a:rPr>
              <a:t>con mappe</a:t>
            </a:r>
            <a:r>
              <a:rPr lang="it-IT" sz="3200" dirty="0" smtClean="0"/>
              <a:t>)</a:t>
            </a:r>
          </a:p>
          <a:p>
            <a:pPr marL="914400" lvl="1" indent="-457200" algn="just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Agire</a:t>
            </a:r>
            <a:r>
              <a:rPr lang="it-IT" sz="3200" dirty="0" smtClean="0"/>
              <a:t> contestualmente </a:t>
            </a:r>
            <a:r>
              <a:rPr lang="it-IT" sz="3200" dirty="0" smtClean="0">
                <a:solidFill>
                  <a:srgbClr val="FF0000"/>
                </a:solidFill>
              </a:rPr>
              <a:t>alla spiegazione</a:t>
            </a:r>
          </a:p>
          <a:p>
            <a:pPr marL="914400" lvl="1" indent="-457200" algn="just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Saper andare avanti e/o indietro in funzione del grado di apprendimento</a:t>
            </a:r>
          </a:p>
          <a:p>
            <a:pPr marL="914400" lvl="1" indent="-457200" algn="just">
              <a:buFont typeface="Arial"/>
              <a:buChar char="•"/>
            </a:pPr>
            <a:r>
              <a:rPr lang="it-IT" sz="3200" dirty="0" smtClean="0"/>
              <a:t>Saper inquadrare l’argomento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8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2795" y="1052328"/>
            <a:ext cx="4833255" cy="1156602"/>
          </a:xfrm>
        </p:spPr>
        <p:txBody>
          <a:bodyPr>
            <a:noAutofit/>
          </a:bodyPr>
          <a:lstStyle/>
          <a:p>
            <a:r>
              <a:rPr lang="it-IT" sz="3600" dirty="0" smtClean="0"/>
              <a:t>Come </a:t>
            </a:r>
            <a:r>
              <a:rPr lang="it-IT" sz="3600" dirty="0" err="1" smtClean="0"/>
              <a:t>creaRE</a:t>
            </a:r>
            <a:r>
              <a:rPr lang="it-IT" sz="3600" dirty="0" smtClean="0"/>
              <a:t> una </a:t>
            </a:r>
            <a:r>
              <a:rPr lang="it-IT" sz="3600" dirty="0" err="1" smtClean="0"/>
              <a:t>flip</a:t>
            </a:r>
            <a:r>
              <a:rPr lang="it-IT" sz="3600" dirty="0" smtClean="0"/>
              <a:t> </a:t>
            </a:r>
            <a:r>
              <a:rPr lang="it-IT" sz="3600" dirty="0" err="1" smtClean="0"/>
              <a:t>teaching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3039167"/>
            <a:ext cx="7709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L’insegnante </a:t>
            </a:r>
            <a:r>
              <a:rPr lang="it-IT" sz="3200" dirty="0">
                <a:solidFill>
                  <a:srgbClr val="FF0000"/>
                </a:solidFill>
              </a:rPr>
              <a:t>assegna per casa </a:t>
            </a:r>
            <a:r>
              <a:rPr lang="it-IT" sz="3200" dirty="0"/>
              <a:t>ai propri studenti </a:t>
            </a:r>
            <a:r>
              <a:rPr lang="it-IT" sz="3200" dirty="0" smtClean="0">
                <a:solidFill>
                  <a:srgbClr val="FF0000"/>
                </a:solidFill>
              </a:rPr>
              <a:t>un </a:t>
            </a:r>
            <a:r>
              <a:rPr lang="it-IT" sz="3200" dirty="0">
                <a:solidFill>
                  <a:srgbClr val="FF0000"/>
                </a:solidFill>
              </a:rPr>
              <a:t>video </a:t>
            </a:r>
            <a:r>
              <a:rPr lang="it-IT" sz="3200" dirty="0" smtClean="0"/>
              <a:t>(2… 3…) da </a:t>
            </a:r>
            <a:r>
              <a:rPr lang="it-IT" sz="3200" dirty="0"/>
              <a:t>seguire su un dato argomento, </a:t>
            </a:r>
            <a:r>
              <a:rPr lang="it-IT" sz="3200" u="sng" dirty="0">
                <a:solidFill>
                  <a:srgbClr val="FF0000"/>
                </a:solidFill>
              </a:rPr>
              <a:t>prima </a:t>
            </a:r>
            <a:r>
              <a:rPr lang="it-IT" sz="3200" dirty="0"/>
              <a:t>di trattarlo in classe.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5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7137" y="1013844"/>
            <a:ext cx="4696291" cy="1156602"/>
          </a:xfrm>
        </p:spPr>
        <p:txBody>
          <a:bodyPr>
            <a:noAutofit/>
          </a:bodyPr>
          <a:lstStyle/>
          <a:p>
            <a:r>
              <a:rPr lang="it-IT" sz="3600" dirty="0" smtClean="0"/>
              <a:t>Dove reperire il materiale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2" y="2398836"/>
            <a:ext cx="4147807" cy="39392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837" y="2398836"/>
            <a:ext cx="4388472" cy="3939258"/>
          </a:xfrm>
          <a:prstGeom prst="rect">
            <a:avLst/>
          </a:prstGeom>
        </p:spPr>
      </p:pic>
      <p:sp>
        <p:nvSpPr>
          <p:cNvPr id="5" name="Anello 4"/>
          <p:cNvSpPr/>
          <p:nvPr/>
        </p:nvSpPr>
        <p:spPr>
          <a:xfrm>
            <a:off x="6004058" y="4829626"/>
            <a:ext cx="1449697" cy="339933"/>
          </a:xfrm>
          <a:prstGeom prst="donut">
            <a:avLst>
              <a:gd name="adj" fmla="val 72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9" name="Immagine 8" descr="Logo_US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0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572" y="975361"/>
            <a:ext cx="4358575" cy="640928"/>
          </a:xfrm>
        </p:spPr>
        <p:txBody>
          <a:bodyPr>
            <a:noAutofit/>
          </a:bodyPr>
          <a:lstStyle/>
          <a:p>
            <a:r>
              <a:rPr lang="it-IT" sz="3600" dirty="0" smtClean="0"/>
              <a:t>Un esempio su…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939" y="2156924"/>
            <a:ext cx="2171700" cy="15875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52332" y="3744424"/>
            <a:ext cx="597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Posso studiare il video e associare in momenti ben precisi dei test che aiutano e veicolano la comprensione e postarli ad es. sul social </a:t>
            </a:r>
            <a:r>
              <a:rPr lang="it-IT" sz="3200" dirty="0" err="1" smtClean="0"/>
              <a:t>fidenia</a:t>
            </a:r>
            <a:r>
              <a:rPr lang="it-IT" sz="3200" dirty="0" smtClean="0"/>
              <a:t>.</a:t>
            </a:r>
          </a:p>
          <a:p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  <p:pic>
        <p:nvPicPr>
          <p:cNvPr id="3" name="Immagine 2" descr="Schermata 2016-12-09 alle 22.41.0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946" y="2056036"/>
            <a:ext cx="2568120" cy="14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5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2443" y="1013844"/>
            <a:ext cx="5034923" cy="1156602"/>
          </a:xfrm>
        </p:spPr>
        <p:txBody>
          <a:bodyPr>
            <a:noAutofit/>
          </a:bodyPr>
          <a:lstStyle/>
          <a:p>
            <a:r>
              <a:rPr lang="it-IT" sz="3600" dirty="0" smtClean="0"/>
              <a:t>1: Come si crea una </a:t>
            </a:r>
            <a:r>
              <a:rPr lang="it-IT" sz="3600" dirty="0" err="1" smtClean="0"/>
              <a:t>flip</a:t>
            </a:r>
            <a:r>
              <a:rPr lang="it-IT" sz="3600" dirty="0" smtClean="0"/>
              <a:t> </a:t>
            </a:r>
            <a:r>
              <a:rPr lang="it-IT" sz="3600" dirty="0" err="1" smtClean="0"/>
              <a:t>teaching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3000291"/>
            <a:ext cx="7346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Si cerca di </a:t>
            </a:r>
            <a:r>
              <a:rPr lang="it-IT" sz="3200" dirty="0" smtClean="0">
                <a:solidFill>
                  <a:srgbClr val="FF0000"/>
                </a:solidFill>
              </a:rPr>
              <a:t>stimolare la curiosità degli studenti mediante un brainstorming</a:t>
            </a:r>
            <a:r>
              <a:rPr lang="it-IT" sz="3200" dirty="0" smtClean="0"/>
              <a:t> iniziale che potrà essere </a:t>
            </a:r>
            <a:r>
              <a:rPr lang="it-IT" sz="3200" dirty="0" smtClean="0">
                <a:solidFill>
                  <a:srgbClr val="FF0000"/>
                </a:solidFill>
              </a:rPr>
              <a:t>condotto dalla LIM </a:t>
            </a:r>
            <a:r>
              <a:rPr lang="it-IT" sz="3200" dirty="0" smtClean="0"/>
              <a:t>o </a:t>
            </a:r>
            <a:r>
              <a:rPr lang="it-IT" sz="3200" dirty="0" smtClean="0">
                <a:solidFill>
                  <a:srgbClr val="FF0000"/>
                </a:solidFill>
              </a:rPr>
              <a:t>su carta </a:t>
            </a:r>
            <a:r>
              <a:rPr lang="it-IT" sz="3200" dirty="0" smtClean="0"/>
              <a:t>o con appositi software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7137" y="975360"/>
            <a:ext cx="4696291" cy="1156602"/>
          </a:xfrm>
        </p:spPr>
        <p:txBody>
          <a:bodyPr>
            <a:noAutofit/>
          </a:bodyPr>
          <a:lstStyle/>
          <a:p>
            <a:r>
              <a:rPr lang="it-IT" sz="3600" dirty="0" smtClean="0"/>
              <a:t>2: Cosa fanno gli studenti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423045"/>
            <a:ext cx="73469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Gli studenti </a:t>
            </a:r>
            <a:r>
              <a:rPr lang="it-IT" sz="3200" dirty="0" smtClean="0">
                <a:solidFill>
                  <a:srgbClr val="FF0000"/>
                </a:solidFill>
              </a:rPr>
              <a:t>visionano i 2/3 minuti </a:t>
            </a:r>
            <a:r>
              <a:rPr lang="it-IT" sz="3200" dirty="0" smtClean="0"/>
              <a:t>di video a casa, o a scuola se non hanno internet a casa. </a:t>
            </a:r>
            <a:r>
              <a:rPr lang="it-IT" sz="3200" dirty="0" smtClean="0">
                <a:solidFill>
                  <a:srgbClr val="FF0000"/>
                </a:solidFill>
              </a:rPr>
              <a:t>Prende appunti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rgbClr val="FF0000"/>
                </a:solidFill>
              </a:rPr>
              <a:t>compila mappe</a:t>
            </a:r>
            <a:r>
              <a:rPr lang="it-IT" sz="3200" dirty="0" smtClean="0"/>
              <a:t>, predisponendo questionari </a:t>
            </a:r>
            <a:r>
              <a:rPr lang="it-IT" sz="3200" dirty="0" smtClean="0">
                <a:solidFill>
                  <a:srgbClr val="FF0000"/>
                </a:solidFill>
              </a:rPr>
              <a:t>relativi a dubbi</a:t>
            </a:r>
            <a:r>
              <a:rPr lang="it-IT" sz="3200" dirty="0" smtClean="0"/>
              <a:t>, incertezze. Si </a:t>
            </a:r>
            <a:r>
              <a:rPr lang="it-IT" sz="3200" dirty="0" smtClean="0">
                <a:solidFill>
                  <a:srgbClr val="FF0000"/>
                </a:solidFill>
              </a:rPr>
              <a:t>consulta</a:t>
            </a:r>
            <a:r>
              <a:rPr lang="it-IT" sz="3200" dirty="0" smtClean="0"/>
              <a:t> con </a:t>
            </a:r>
            <a:r>
              <a:rPr lang="it-IT" sz="3200" dirty="0" smtClean="0">
                <a:solidFill>
                  <a:srgbClr val="FF0000"/>
                </a:solidFill>
              </a:rPr>
              <a:t>i compagni</a:t>
            </a:r>
            <a:r>
              <a:rPr lang="it-IT" sz="3200" dirty="0" smtClean="0"/>
              <a:t>, genitori, amici. </a:t>
            </a:r>
            <a:r>
              <a:rPr lang="it-IT" sz="3200" dirty="0" smtClean="0">
                <a:solidFill>
                  <a:srgbClr val="FF0000"/>
                </a:solidFill>
              </a:rPr>
              <a:t>Approfondisce con ricerche</a:t>
            </a:r>
            <a:r>
              <a:rPr lang="it-IT" sz="3200" dirty="0" smtClean="0"/>
              <a:t>, utilizzando le indicazioni del docente. </a:t>
            </a:r>
            <a:r>
              <a:rPr lang="it-IT" sz="3200" dirty="0" smtClean="0">
                <a:solidFill>
                  <a:srgbClr val="FF0000"/>
                </a:solidFill>
              </a:rPr>
              <a:t>Usa il </a:t>
            </a:r>
            <a:r>
              <a:rPr lang="it-IT" sz="3200" dirty="0" smtClean="0"/>
              <a:t>suo </a:t>
            </a:r>
            <a:r>
              <a:rPr lang="it-IT" sz="3200" dirty="0" smtClean="0">
                <a:solidFill>
                  <a:srgbClr val="FF0000"/>
                </a:solidFill>
              </a:rPr>
              <a:t>tempo nei modi che ritiene più efficace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1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60898" y="1013844"/>
            <a:ext cx="3438221" cy="666583"/>
          </a:xfrm>
        </p:spPr>
        <p:txBody>
          <a:bodyPr>
            <a:noAutofit/>
          </a:bodyPr>
          <a:lstStyle/>
          <a:p>
            <a:r>
              <a:rPr lang="it-IT" sz="3600" dirty="0" smtClean="0"/>
              <a:t>3: A scuola 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576983"/>
            <a:ext cx="7346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L</a:t>
            </a:r>
            <a:r>
              <a:rPr lang="it-IT" sz="3200" dirty="0" smtClean="0">
                <a:solidFill>
                  <a:srgbClr val="FF0000"/>
                </a:solidFill>
              </a:rPr>
              <a:t>’ora di lezione </a:t>
            </a:r>
            <a:r>
              <a:rPr lang="it-IT" sz="3200" dirty="0" smtClean="0"/>
              <a:t>la si trascorre </a:t>
            </a:r>
            <a:r>
              <a:rPr lang="it-IT" sz="3200" dirty="0" smtClean="0">
                <a:solidFill>
                  <a:srgbClr val="FF0000"/>
                </a:solidFill>
              </a:rPr>
              <a:t>facendo laboratori</a:t>
            </a:r>
            <a:r>
              <a:rPr lang="it-IT" sz="3200" dirty="0" smtClean="0"/>
              <a:t> o attività interattive </a:t>
            </a:r>
            <a:r>
              <a:rPr lang="it-IT" sz="3200" dirty="0" smtClean="0">
                <a:solidFill>
                  <a:srgbClr val="FF0000"/>
                </a:solidFill>
              </a:rPr>
              <a:t>illustrando il concetto</a:t>
            </a:r>
            <a:r>
              <a:rPr lang="it-IT" sz="3200" dirty="0" smtClean="0"/>
              <a:t>. Mi </a:t>
            </a:r>
            <a:r>
              <a:rPr lang="it-IT" sz="3200" dirty="0" smtClean="0">
                <a:solidFill>
                  <a:srgbClr val="FF0000"/>
                </a:solidFill>
              </a:rPr>
              <a:t>accerto il livello di acquisizione </a:t>
            </a:r>
            <a:r>
              <a:rPr lang="it-IT" sz="3200" dirty="0" smtClean="0"/>
              <a:t>delle conoscenze/abilità (non uso il video) attraverso un breve </a:t>
            </a:r>
            <a:r>
              <a:rPr lang="it-IT" sz="3200" dirty="0" smtClean="0">
                <a:solidFill>
                  <a:srgbClr val="FF0000"/>
                </a:solidFill>
              </a:rPr>
              <a:t>questionario</a:t>
            </a:r>
            <a:r>
              <a:rPr lang="it-IT" sz="3200" dirty="0" smtClean="0"/>
              <a:t> (o esercizio) </a:t>
            </a:r>
            <a:r>
              <a:rPr lang="it-IT" sz="3200" dirty="0" smtClean="0">
                <a:solidFill>
                  <a:srgbClr val="FF0000"/>
                </a:solidFill>
              </a:rPr>
              <a:t>da svolgere singolarmente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6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8988" y="1013844"/>
            <a:ext cx="3845408" cy="628100"/>
          </a:xfrm>
        </p:spPr>
        <p:txBody>
          <a:bodyPr>
            <a:noAutofit/>
          </a:bodyPr>
          <a:lstStyle/>
          <a:p>
            <a:r>
              <a:rPr lang="it-IT" sz="3600" dirty="0" smtClean="0"/>
              <a:t>3 ’’: a scuola 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833530"/>
            <a:ext cx="734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D</a:t>
            </a:r>
            <a:r>
              <a:rPr lang="it-IT" sz="3200" dirty="0" smtClean="0"/>
              <a:t>opo che </a:t>
            </a:r>
            <a:r>
              <a:rPr lang="it-IT" sz="3200" dirty="0" smtClean="0">
                <a:solidFill>
                  <a:srgbClr val="FF0000"/>
                </a:solidFill>
              </a:rPr>
              <a:t>i ragazzi </a:t>
            </a:r>
            <a:r>
              <a:rPr lang="it-IT" sz="3200" dirty="0" smtClean="0"/>
              <a:t>hanno visto il video </a:t>
            </a:r>
            <a:r>
              <a:rPr lang="it-IT" sz="3200" dirty="0" smtClean="0">
                <a:solidFill>
                  <a:srgbClr val="FF0000"/>
                </a:solidFill>
              </a:rPr>
              <a:t>possono rispiegare </a:t>
            </a:r>
            <a:r>
              <a:rPr lang="it-IT" sz="3200" dirty="0" smtClean="0"/>
              <a:t>il concetto anche </a:t>
            </a:r>
            <a:r>
              <a:rPr lang="it-IT" sz="3200" dirty="0" smtClean="0">
                <a:solidFill>
                  <a:srgbClr val="FF0000"/>
                </a:solidFill>
              </a:rPr>
              <a:t>a quelli che non avevano capito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7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60898" y="975360"/>
            <a:ext cx="3438221" cy="666583"/>
          </a:xfrm>
        </p:spPr>
        <p:txBody>
          <a:bodyPr>
            <a:noAutofit/>
          </a:bodyPr>
          <a:lstStyle/>
          <a:p>
            <a:r>
              <a:rPr lang="it-IT" sz="3600" dirty="0"/>
              <a:t>4</a:t>
            </a:r>
            <a:r>
              <a:rPr lang="it-IT" sz="3600" dirty="0" smtClean="0"/>
              <a:t>: A scuola 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525671"/>
            <a:ext cx="7346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Inizia l’attività di cooperazione. </a:t>
            </a:r>
            <a:r>
              <a:rPr lang="it-IT" sz="3200" dirty="0" smtClean="0">
                <a:solidFill>
                  <a:srgbClr val="FF0000"/>
                </a:solidFill>
              </a:rPr>
              <a:t>Il docente abbraccia </a:t>
            </a:r>
            <a:r>
              <a:rPr lang="it-IT" sz="3200" dirty="0" smtClean="0"/>
              <a:t>la riflessione, </a:t>
            </a:r>
            <a:r>
              <a:rPr lang="it-IT" sz="3200" dirty="0" smtClean="0">
                <a:solidFill>
                  <a:srgbClr val="FF0000"/>
                </a:solidFill>
              </a:rPr>
              <a:t>la discussione </a:t>
            </a:r>
            <a:r>
              <a:rPr lang="it-IT" sz="3200" dirty="0" smtClean="0"/>
              <a:t>e l’elaborazione </a:t>
            </a:r>
            <a:r>
              <a:rPr lang="it-IT" sz="3200" dirty="0" smtClean="0">
                <a:solidFill>
                  <a:srgbClr val="FF0000"/>
                </a:solidFill>
              </a:rPr>
              <a:t>condivisa</a:t>
            </a:r>
            <a:r>
              <a:rPr lang="it-IT" sz="3200" dirty="0" smtClean="0"/>
              <a:t> (chiarisce). Si comporta da </a:t>
            </a:r>
            <a:r>
              <a:rPr lang="it-IT" sz="3200" dirty="0"/>
              <a:t>coach </a:t>
            </a:r>
            <a:r>
              <a:rPr lang="it-IT" sz="3200" dirty="0" smtClean="0"/>
              <a:t>(approfondisce). Infine </a:t>
            </a:r>
            <a:r>
              <a:rPr lang="it-IT" sz="3200" dirty="0" smtClean="0">
                <a:solidFill>
                  <a:srgbClr val="FF0000"/>
                </a:solidFill>
              </a:rPr>
              <a:t>assegna ai singoli gruppi il lavoro da svolgere</a:t>
            </a:r>
            <a:r>
              <a:rPr lang="it-IT" sz="3200" dirty="0" smtClean="0"/>
              <a:t> (esercitazioni).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7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Metodologia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1996102"/>
            <a:ext cx="7709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</a:t>
            </a:r>
            <a:r>
              <a:rPr lang="it-IT" sz="3200" dirty="0"/>
              <a:t>ruolo dell'insegnante ne risulta trasformato: </a:t>
            </a:r>
            <a:r>
              <a:rPr lang="it-IT" sz="3200" dirty="0" smtClean="0">
                <a:solidFill>
                  <a:srgbClr val="FF0000"/>
                </a:solidFill>
              </a:rPr>
              <a:t>diventa tutor </a:t>
            </a:r>
            <a:r>
              <a:rPr lang="it-IT" sz="3200" dirty="0"/>
              <a:t>al fianco dello </a:t>
            </a:r>
            <a:r>
              <a:rPr lang="it-IT" sz="3200" dirty="0" smtClean="0"/>
              <a:t>studente.</a:t>
            </a:r>
          </a:p>
          <a:p>
            <a:r>
              <a:rPr lang="it-IT" sz="3200" dirty="0" smtClean="0"/>
              <a:t> E visto </a:t>
            </a:r>
            <a:r>
              <a:rPr lang="it-IT" sz="3200" dirty="0"/>
              <a:t>che la fruizione delle nozioni si sposta a casa, </a:t>
            </a:r>
            <a:r>
              <a:rPr lang="it-IT" sz="3200" dirty="0">
                <a:solidFill>
                  <a:srgbClr val="FF0000"/>
                </a:solidFill>
              </a:rPr>
              <a:t>il tempo </a:t>
            </a:r>
            <a:r>
              <a:rPr lang="it-IT" sz="3200" dirty="0"/>
              <a:t>trascorso in </a:t>
            </a:r>
            <a:r>
              <a:rPr lang="it-IT" sz="3200" dirty="0" smtClean="0"/>
              <a:t>classe </a:t>
            </a:r>
            <a:r>
              <a:rPr lang="it-IT" sz="3200" dirty="0" smtClean="0">
                <a:solidFill>
                  <a:srgbClr val="FF0000"/>
                </a:solidFill>
              </a:rPr>
              <a:t>può </a:t>
            </a:r>
            <a:r>
              <a:rPr lang="it-IT" sz="3200" dirty="0">
                <a:solidFill>
                  <a:srgbClr val="FF0000"/>
                </a:solidFill>
              </a:rPr>
              <a:t>essere impiegato </a:t>
            </a:r>
            <a:r>
              <a:rPr lang="it-IT" sz="3200" dirty="0"/>
              <a:t>per altre attività fondate sull'apprendimento attivo, in un'ottica di </a:t>
            </a:r>
            <a:r>
              <a:rPr lang="it-IT" sz="3200" dirty="0">
                <a:solidFill>
                  <a:srgbClr val="FF0000"/>
                </a:solidFill>
              </a:rPr>
              <a:t>pedagogia differenziata </a:t>
            </a:r>
            <a:r>
              <a:rPr lang="it-IT" sz="3200" dirty="0"/>
              <a:t>e apprendimento a progetto</a:t>
            </a:r>
            <a:r>
              <a:rPr lang="it-IT" sz="3200" dirty="0" smtClean="0"/>
              <a:t>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2778" y="988188"/>
            <a:ext cx="3995758" cy="1077069"/>
          </a:xfrm>
        </p:spPr>
        <p:txBody>
          <a:bodyPr>
            <a:noAutofit/>
          </a:bodyPr>
          <a:lstStyle/>
          <a:p>
            <a:r>
              <a:rPr lang="it-IT" sz="3600" dirty="0"/>
              <a:t>5</a:t>
            </a:r>
            <a:r>
              <a:rPr lang="it-IT" sz="3600" dirty="0" smtClean="0"/>
              <a:t>: gli alunni A casa  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576983"/>
            <a:ext cx="7346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Sintetizzazione</a:t>
            </a:r>
            <a:r>
              <a:rPr lang="it-IT" sz="3200" dirty="0" smtClean="0"/>
              <a:t>: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A casa gli alunni </a:t>
            </a:r>
            <a:r>
              <a:rPr lang="it-IT" sz="3200" dirty="0" smtClean="0"/>
              <a:t>dovranno </a:t>
            </a:r>
            <a:r>
              <a:rPr lang="it-IT" sz="3200" dirty="0" smtClean="0">
                <a:solidFill>
                  <a:srgbClr val="FF0000"/>
                </a:solidFill>
              </a:rPr>
              <a:t>continuare</a:t>
            </a:r>
            <a:r>
              <a:rPr lang="it-IT" sz="3200" dirty="0" smtClean="0"/>
              <a:t> ad arricchire </a:t>
            </a:r>
            <a:r>
              <a:rPr lang="it-IT" sz="3200" dirty="0" smtClean="0">
                <a:solidFill>
                  <a:srgbClr val="FF0000"/>
                </a:solidFill>
              </a:rPr>
              <a:t>la loro produzione con l’attività e la ricerca.</a:t>
            </a:r>
            <a:endParaRPr lang="it-IT" sz="3200" dirty="0" smtClean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7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9165" y="1038145"/>
            <a:ext cx="3315817" cy="551139"/>
          </a:xfrm>
        </p:spPr>
        <p:txBody>
          <a:bodyPr>
            <a:noAutofit/>
          </a:bodyPr>
          <a:lstStyle/>
          <a:p>
            <a:r>
              <a:rPr lang="it-IT" sz="3600" dirty="0" smtClean="0"/>
              <a:t>6: a scuola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1751449"/>
            <a:ext cx="734694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Insieme </a:t>
            </a:r>
            <a:r>
              <a:rPr lang="it-IT" sz="3200" dirty="0" smtClean="0">
                <a:solidFill>
                  <a:srgbClr val="FF0000"/>
                </a:solidFill>
              </a:rPr>
              <a:t>gli studenti condividendo, correggono il tiro</a:t>
            </a:r>
            <a:r>
              <a:rPr lang="it-IT" sz="3200" dirty="0" smtClean="0"/>
              <a:t>, gli eventuali errori e/o chiedono aiuto all’insegnate. </a:t>
            </a:r>
            <a:r>
              <a:rPr lang="it-IT" sz="3200" dirty="0" smtClean="0">
                <a:solidFill>
                  <a:srgbClr val="FF0000"/>
                </a:solidFill>
              </a:rPr>
              <a:t>Ci si prepara </a:t>
            </a:r>
            <a:r>
              <a:rPr lang="it-IT" sz="3200" dirty="0" smtClean="0"/>
              <a:t>per il </a:t>
            </a:r>
            <a:r>
              <a:rPr lang="it-IT" sz="3200" dirty="0" smtClean="0">
                <a:solidFill>
                  <a:srgbClr val="FF0000"/>
                </a:solidFill>
              </a:rPr>
              <a:t>prodotto finale: GARA </a:t>
            </a:r>
            <a:r>
              <a:rPr lang="it-IT" sz="3200" dirty="0" smtClean="0"/>
              <a:t>(gioco) </a:t>
            </a:r>
            <a:r>
              <a:rPr lang="it-IT" sz="3200" dirty="0" smtClean="0">
                <a:solidFill>
                  <a:srgbClr val="FF0000"/>
                </a:solidFill>
              </a:rPr>
              <a:t>DI SQUADRA</a:t>
            </a:r>
            <a:r>
              <a:rPr lang="it-IT" sz="3200" dirty="0" smtClean="0"/>
              <a:t>!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Ogni gruppo ha un “portavoce”, i compagni possono suggerirgli con ogni mezzo (sms, biglietti scritti, linguaggi gestuali) tranne con l’interazione verbale. La giuria è composta da studenti e docenti non della classe.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6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5016" y="1039037"/>
            <a:ext cx="3444109" cy="615724"/>
          </a:xfrm>
        </p:spPr>
        <p:txBody>
          <a:bodyPr>
            <a:noAutofit/>
          </a:bodyPr>
          <a:lstStyle/>
          <a:p>
            <a:r>
              <a:rPr lang="it-IT" sz="3600" dirty="0" smtClean="0"/>
              <a:t>7: a scuola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576983"/>
            <a:ext cx="73469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1295747" y="2967335"/>
            <a:ext cx="6935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Presentazione dei prodotti dei gruppi, valutazione, autovalutazione </a:t>
            </a:r>
            <a:r>
              <a:rPr lang="it-IT" sz="3200" dirty="0" smtClean="0">
                <a:solidFill>
                  <a:srgbClr val="000000"/>
                </a:solidFill>
              </a:rPr>
              <a:t>tramite schede predisposte dall’insegnante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4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2778" y="1001016"/>
            <a:ext cx="3995758" cy="1077069"/>
          </a:xfrm>
        </p:spPr>
        <p:txBody>
          <a:bodyPr>
            <a:noAutofit/>
          </a:bodyPr>
          <a:lstStyle/>
          <a:p>
            <a:r>
              <a:rPr lang="it-IT" sz="3600" dirty="0" smtClean="0"/>
              <a:t>Lo studente al termine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4356" y="2576983"/>
            <a:ext cx="73469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1077651" y="2576983"/>
            <a:ext cx="69355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it-IT" sz="3000" dirty="0" smtClean="0"/>
              <a:t>Afferma di aver appreso delle competenze</a:t>
            </a:r>
          </a:p>
          <a:p>
            <a:pPr marL="457200" indent="-457200" algn="ctr">
              <a:buFont typeface="Arial"/>
              <a:buChar char="•"/>
            </a:pPr>
            <a:r>
              <a:rPr lang="it-IT" sz="3000" dirty="0" smtClean="0"/>
              <a:t>Ritiene di aver migliorato l’apprendimento</a:t>
            </a:r>
          </a:p>
          <a:p>
            <a:pPr marL="457200" indent="-457200" algn="ctr">
              <a:buFont typeface="Arial"/>
              <a:buChar char="•"/>
            </a:pPr>
            <a:r>
              <a:rPr lang="it-IT" sz="3000" dirty="0" smtClean="0">
                <a:solidFill>
                  <a:srgbClr val="FF0000"/>
                </a:solidFill>
              </a:rPr>
              <a:t>Afferma di aver potuto sperimentare senza paura di sbagliare</a:t>
            </a:r>
          </a:p>
          <a:p>
            <a:pPr marL="457200" indent="-457200" algn="ctr">
              <a:buFont typeface="Arial"/>
              <a:buChar char="•"/>
            </a:pPr>
            <a:r>
              <a:rPr lang="it-IT" sz="3000" dirty="0" smtClean="0"/>
              <a:t>Preferisce svolgere i compiti a scuola</a:t>
            </a:r>
          </a:p>
          <a:p>
            <a:pPr marL="457200" indent="-457200" algn="ctr">
              <a:buFont typeface="Arial"/>
              <a:buChar char="•"/>
            </a:pPr>
            <a:endParaRPr lang="it-IT" sz="3000" dirty="0" smtClean="0"/>
          </a:p>
          <a:p>
            <a:pPr algn="ctr"/>
            <a:r>
              <a:rPr lang="it-IT" sz="3000" dirty="0" smtClean="0">
                <a:solidFill>
                  <a:srgbClr val="FF0000"/>
                </a:solidFill>
              </a:rPr>
              <a:t>LO STUDENTE È PIÙ CONSAPEVOLE</a:t>
            </a:r>
            <a:endParaRPr lang="it-IT" sz="3000" dirty="0">
              <a:solidFill>
                <a:srgbClr val="FF0000"/>
              </a:solidFill>
            </a:endParaRP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3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Metodologia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1992083"/>
            <a:ext cx="7709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/>
              <a:t>In aula </a:t>
            </a:r>
            <a:r>
              <a:rPr lang="it-IT" sz="3200" dirty="0">
                <a:solidFill>
                  <a:srgbClr val="FF0000"/>
                </a:solidFill>
              </a:rPr>
              <a:t>l’attività si svolge sul </a:t>
            </a:r>
            <a:r>
              <a:rPr lang="it-IT" sz="3200" dirty="0" err="1">
                <a:solidFill>
                  <a:srgbClr val="FF0000"/>
                </a:solidFill>
              </a:rPr>
              <a:t>problem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solving</a:t>
            </a:r>
            <a:endParaRPr lang="it-IT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it-IT" sz="32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La </a:t>
            </a:r>
            <a:r>
              <a:rPr lang="it-IT" sz="3200" dirty="0">
                <a:solidFill>
                  <a:srgbClr val="FF0000"/>
                </a:solidFill>
              </a:rPr>
              <a:t>lezione </a:t>
            </a:r>
            <a:r>
              <a:rPr lang="it-IT" sz="3200" dirty="0" smtClean="0">
                <a:solidFill>
                  <a:srgbClr val="FF0000"/>
                </a:solidFill>
              </a:rPr>
              <a:t>verte sull’analisi dei risultati(i feedback) da parte del docente </a:t>
            </a:r>
            <a:r>
              <a:rPr lang="it-IT" sz="3200" dirty="0" smtClean="0"/>
              <a:t>che predispone la lezione successiva in base alle abilità non apprese</a:t>
            </a:r>
          </a:p>
          <a:p>
            <a:endParaRPr lang="it-IT" sz="3200" dirty="0"/>
          </a:p>
          <a:p>
            <a:pPr marL="457200" indent="-457200">
              <a:buFont typeface="Arial"/>
              <a:buChar char="•"/>
            </a:pPr>
            <a:r>
              <a:rPr lang="it-IT" sz="3200" dirty="0" smtClean="0">
                <a:solidFill>
                  <a:srgbClr val="FF0000"/>
                </a:solidFill>
              </a:rPr>
              <a:t>Viene preparata </a:t>
            </a:r>
            <a:r>
              <a:rPr lang="it-IT" sz="3200" dirty="0" smtClean="0"/>
              <a:t>una</a:t>
            </a:r>
            <a:r>
              <a:rPr lang="it-IT" sz="3200" dirty="0" smtClean="0">
                <a:solidFill>
                  <a:srgbClr val="FF0000"/>
                </a:solidFill>
              </a:rPr>
              <a:t> sfida in classe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7938" y="1001678"/>
            <a:ext cx="4631334" cy="1153377"/>
          </a:xfrm>
        </p:spPr>
        <p:txBody>
          <a:bodyPr>
            <a:noAutofit/>
          </a:bodyPr>
          <a:lstStyle/>
          <a:p>
            <a:r>
              <a:rPr lang="fr-FR" sz="3600" dirty="0" smtClean="0"/>
              <a:t>Perché</a:t>
            </a:r>
            <a:r>
              <a:rPr lang="it-IT" sz="3600" dirty="0" smtClean="0"/>
              <a:t> questo metodo?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916119"/>
            <a:ext cx="7709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Si è </a:t>
            </a:r>
            <a:r>
              <a:rPr lang="it-IT" sz="3200" dirty="0" smtClean="0"/>
              <a:t>osservato</a:t>
            </a:r>
            <a:r>
              <a:rPr lang="it-IT" sz="3200" baseline="30000" dirty="0"/>
              <a:t> </a:t>
            </a:r>
            <a:r>
              <a:rPr lang="it-IT" sz="3200" dirty="0" smtClean="0"/>
              <a:t>che </a:t>
            </a:r>
            <a:r>
              <a:rPr lang="it-IT" sz="3200" dirty="0">
                <a:solidFill>
                  <a:srgbClr val="FF0000"/>
                </a:solidFill>
              </a:rPr>
              <a:t>gli interessi degli studenti </a:t>
            </a:r>
            <a:r>
              <a:rPr lang="it-IT" sz="3200" dirty="0"/>
              <a:t>nascono e </a:t>
            </a:r>
            <a:r>
              <a:rPr lang="it-IT" sz="3200" dirty="0">
                <a:solidFill>
                  <a:srgbClr val="FF0000"/>
                </a:solidFill>
              </a:rPr>
              <a:t>si sviluppano</a:t>
            </a:r>
            <a:r>
              <a:rPr lang="it-IT" sz="3200" dirty="0"/>
              <a:t>, ormai, sempre più </a:t>
            </a:r>
            <a:r>
              <a:rPr lang="it-IT" sz="3200" dirty="0">
                <a:solidFill>
                  <a:srgbClr val="FF0000"/>
                </a:solidFill>
              </a:rPr>
              <a:t>all'esterno</a:t>
            </a:r>
            <a:r>
              <a:rPr lang="it-IT" sz="3200" dirty="0"/>
              <a:t> </a:t>
            </a:r>
            <a:r>
              <a:rPr lang="it-IT" sz="3200" dirty="0" smtClean="0"/>
              <a:t>delle </a:t>
            </a:r>
            <a:r>
              <a:rPr lang="it-IT" sz="3200" dirty="0"/>
              <a:t>mura scolastiche. </a:t>
            </a:r>
            <a:endParaRPr lang="it-IT" sz="3200" dirty="0" smtClean="0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1061046"/>
            <a:ext cx="4114800" cy="576869"/>
          </a:xfrm>
        </p:spPr>
        <p:txBody>
          <a:bodyPr>
            <a:noAutofit/>
          </a:bodyPr>
          <a:lstStyle/>
          <a:p>
            <a:r>
              <a:rPr lang="it-IT" sz="3600" dirty="0" smtClean="0"/>
              <a:t>Il web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595419"/>
            <a:ext cx="7709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H</a:t>
            </a:r>
            <a:r>
              <a:rPr lang="it-IT" sz="3200" dirty="0" smtClean="0">
                <a:solidFill>
                  <a:srgbClr val="FF0000"/>
                </a:solidFill>
              </a:rPr>
              <a:t>a </a:t>
            </a:r>
            <a:r>
              <a:rPr lang="it-IT" sz="3200" dirty="0">
                <a:solidFill>
                  <a:srgbClr val="FF0000"/>
                </a:solidFill>
              </a:rPr>
              <a:t>prodotto un distacco </a:t>
            </a:r>
            <a:r>
              <a:rPr lang="it-IT" sz="3200" dirty="0"/>
              <a:t>sempre più marcato di gran parte del </a:t>
            </a:r>
            <a:r>
              <a:rPr lang="it-IT" sz="3200" dirty="0">
                <a:solidFill>
                  <a:srgbClr val="FF0000"/>
                </a:solidFill>
              </a:rPr>
              <a:t>mondo scolastico </a:t>
            </a:r>
            <a:r>
              <a:rPr lang="it-IT" sz="3200" dirty="0"/>
              <a:t>dalle esigenze della società, dalle richieste del mondo </a:t>
            </a:r>
            <a:r>
              <a:rPr lang="it-IT" sz="3200" dirty="0">
                <a:solidFill>
                  <a:srgbClr val="FF0000"/>
                </a:solidFill>
              </a:rPr>
              <a:t>delle imprese</a:t>
            </a:r>
            <a:r>
              <a:rPr lang="it-IT" sz="3200" dirty="0"/>
              <a:t> e dalle abilità e desideri degli studenti e delle loro famiglie.</a:t>
            </a:r>
          </a:p>
          <a:p>
            <a:pPr algn="ctr"/>
            <a:endParaRPr lang="it-IT" sz="3200" dirty="0" smtClean="0"/>
          </a:p>
        </p:txBody>
      </p:sp>
      <p:sp>
        <p:nvSpPr>
          <p:cNvPr id="3" name="Rettangolo arrotondato 2"/>
          <p:cNvSpPr/>
          <p:nvPr/>
        </p:nvSpPr>
        <p:spPr>
          <a:xfrm>
            <a:off x="8480734" y="2736527"/>
            <a:ext cx="140477" cy="2612620"/>
          </a:xfrm>
          <a:prstGeom prst="roundRect">
            <a:avLst/>
          </a:prstGeom>
          <a:solidFill>
            <a:srgbClr val="9DE6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5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660" r="10660"/>
          <a:stretch>
            <a:fillRect/>
          </a:stretch>
        </p:blipFill>
        <p:spPr>
          <a:xfrm>
            <a:off x="416245" y="317523"/>
            <a:ext cx="1579224" cy="7820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1156" y="1052986"/>
            <a:ext cx="4964895" cy="588960"/>
          </a:xfrm>
        </p:spPr>
        <p:txBody>
          <a:bodyPr>
            <a:noAutofit/>
          </a:bodyPr>
          <a:lstStyle/>
          <a:p>
            <a:r>
              <a:rPr lang="it-IT" sz="3600" dirty="0" smtClean="0"/>
              <a:t>DENTRO la scuola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8132" y="317526"/>
            <a:ext cx="2150177" cy="8165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0976" y="2313218"/>
            <a:ext cx="7709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Mono-</a:t>
            </a:r>
            <a:r>
              <a:rPr lang="it-IT" sz="3200" dirty="0" err="1" smtClean="0"/>
              <a:t>tasking</a:t>
            </a:r>
            <a:endParaRPr lang="it-IT" sz="3200" dirty="0" smtClean="0"/>
          </a:p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Uno spazio alla volta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/>
              <a:t>I</a:t>
            </a:r>
            <a:r>
              <a:rPr lang="it-IT" sz="3200" dirty="0" smtClean="0"/>
              <a:t>l tempo è sequenziale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Un compito alla volta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Apprendimento lineare</a:t>
            </a:r>
          </a:p>
          <a:p>
            <a:pPr marL="457200" indent="-457200" algn="ctr">
              <a:buFont typeface="Arial"/>
              <a:buChar char="•"/>
            </a:pPr>
            <a:r>
              <a:rPr lang="it-IT" sz="3200" dirty="0" smtClean="0"/>
              <a:t>La classe è tipicamente non connessa</a:t>
            </a:r>
          </a:p>
          <a:p>
            <a:pPr marL="457200" indent="-457200" algn="ctr">
              <a:buFont typeface="Arial"/>
              <a:buChar char="•"/>
            </a:pPr>
            <a:endParaRPr lang="it-IT" sz="3200" dirty="0"/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SOGGETTO PASSIVO</a:t>
            </a:r>
          </a:p>
        </p:txBody>
      </p:sp>
      <p:pic>
        <p:nvPicPr>
          <p:cNvPr id="7" name="Immagine 6" descr="Logo_US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669" y="57063"/>
            <a:ext cx="751197" cy="9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6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Cravatta nera.thmx</Template>
  <TotalTime>1222</TotalTime>
  <Words>1814</Words>
  <Application>Microsoft Macintosh PowerPoint</Application>
  <PresentationFormat>Presentazione su schermo (4:3)</PresentationFormat>
  <Paragraphs>201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4" baseType="lpstr">
      <vt:lpstr>BlackTie</vt:lpstr>
      <vt:lpstr>WORKSHOP  Flipped classroom</vt:lpstr>
      <vt:lpstr>COSA SIGNIFICA</vt:lpstr>
      <vt:lpstr>COSA SIGNIFICA</vt:lpstr>
      <vt:lpstr>Metodologia</vt:lpstr>
      <vt:lpstr>Metodologia</vt:lpstr>
      <vt:lpstr>Metodologia</vt:lpstr>
      <vt:lpstr>Perché questo metodo?</vt:lpstr>
      <vt:lpstr>Il web</vt:lpstr>
      <vt:lpstr>DENTRO la scuola</vt:lpstr>
      <vt:lpstr>FUORI la scuola</vt:lpstr>
      <vt:lpstr>L’INSEGNAMENTO CAPOVOLTO</vt:lpstr>
      <vt:lpstr>L’insegnamento capovolto</vt:lpstr>
      <vt:lpstr>Ecco l’inversione</vt:lpstr>
      <vt:lpstr>Cos’è</vt:lpstr>
      <vt:lpstr>Cos’è</vt:lpstr>
      <vt:lpstr>Punti di forza</vt:lpstr>
      <vt:lpstr>Punti di forza</vt:lpstr>
      <vt:lpstr>Punti di forza</vt:lpstr>
      <vt:lpstr>Punti di forza</vt:lpstr>
      <vt:lpstr>Cosa non è</vt:lpstr>
      <vt:lpstr>Cosa non è</vt:lpstr>
      <vt:lpstr>Punti di debolezza</vt:lpstr>
      <vt:lpstr>Punti di debolezza</vt:lpstr>
      <vt:lpstr>Struttura della classe</vt:lpstr>
      <vt:lpstr>Come apprendono i ragazzi </vt:lpstr>
      <vt:lpstr>Come apprendono i ragazzi </vt:lpstr>
      <vt:lpstr>i ragazzi nella flipped Classroom</vt:lpstr>
      <vt:lpstr>IL docentE nella flipped Classroom</vt:lpstr>
      <vt:lpstr>In sintesi</vt:lpstr>
      <vt:lpstr>Attivazione</vt:lpstr>
      <vt:lpstr>produzione</vt:lpstr>
      <vt:lpstr>elaborazione</vt:lpstr>
      <vt:lpstr>valutazione</vt:lpstr>
      <vt:lpstr>Il docente a casa</vt:lpstr>
      <vt:lpstr>Lo studente a casa</vt:lpstr>
      <vt:lpstr>Il docente a scuola</vt:lpstr>
      <vt:lpstr>Lo studente a scuola</vt:lpstr>
      <vt:lpstr>vantaggi</vt:lpstr>
      <vt:lpstr>Come preparare la lezione</vt:lpstr>
      <vt:lpstr>IN SINTESI</vt:lpstr>
      <vt:lpstr>Come studiare</vt:lpstr>
      <vt:lpstr>Come creaRE una flip teaching</vt:lpstr>
      <vt:lpstr>Dove reperire il materiale</vt:lpstr>
      <vt:lpstr>Un esempio su…</vt:lpstr>
      <vt:lpstr>1: Come si crea una flip teaching</vt:lpstr>
      <vt:lpstr>2: Cosa fanno gli studenti</vt:lpstr>
      <vt:lpstr>3: A scuola </vt:lpstr>
      <vt:lpstr>3 ’’: a scuola </vt:lpstr>
      <vt:lpstr>4: A scuola </vt:lpstr>
      <vt:lpstr>5: gli alunni A casa  </vt:lpstr>
      <vt:lpstr>6: a scuola</vt:lpstr>
      <vt:lpstr>7: a scuola</vt:lpstr>
      <vt:lpstr>Lo studente al termine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capovolta</dc:title>
  <dc:creator>Fabrizio</dc:creator>
  <cp:lastModifiedBy>Seven</cp:lastModifiedBy>
  <cp:revision>131</cp:revision>
  <dcterms:created xsi:type="dcterms:W3CDTF">2016-12-01T14:16:38Z</dcterms:created>
  <dcterms:modified xsi:type="dcterms:W3CDTF">2017-01-08T14:32:08Z</dcterms:modified>
</cp:coreProperties>
</file>