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39"/>
  </p:notesMasterIdLst>
  <p:handoutMasterIdLst>
    <p:handoutMasterId r:id="rId40"/>
  </p:handoutMasterIdLst>
  <p:sldIdLst>
    <p:sldId id="304" r:id="rId5"/>
    <p:sldId id="302" r:id="rId6"/>
    <p:sldId id="275" r:id="rId7"/>
    <p:sldId id="291" r:id="rId8"/>
    <p:sldId id="276" r:id="rId9"/>
    <p:sldId id="259" r:id="rId10"/>
    <p:sldId id="261" r:id="rId11"/>
    <p:sldId id="264" r:id="rId12"/>
    <p:sldId id="262" r:id="rId13"/>
    <p:sldId id="273" r:id="rId14"/>
    <p:sldId id="274" r:id="rId15"/>
    <p:sldId id="265" r:id="rId16"/>
    <p:sldId id="278" r:id="rId17"/>
    <p:sldId id="280" r:id="rId18"/>
    <p:sldId id="263" r:id="rId19"/>
    <p:sldId id="281" r:id="rId20"/>
    <p:sldId id="268" r:id="rId21"/>
    <p:sldId id="282" r:id="rId22"/>
    <p:sldId id="267" r:id="rId23"/>
    <p:sldId id="284" r:id="rId24"/>
    <p:sldId id="285" r:id="rId25"/>
    <p:sldId id="270" r:id="rId26"/>
    <p:sldId id="286" r:id="rId27"/>
    <p:sldId id="287" r:id="rId28"/>
    <p:sldId id="269" r:id="rId29"/>
    <p:sldId id="288" r:id="rId30"/>
    <p:sldId id="290" r:id="rId31"/>
    <p:sldId id="292" r:id="rId32"/>
    <p:sldId id="293" r:id="rId33"/>
    <p:sldId id="295" r:id="rId34"/>
    <p:sldId id="296" r:id="rId35"/>
    <p:sldId id="299" r:id="rId36"/>
    <p:sldId id="301" r:id="rId37"/>
    <p:sldId id="300" r:id="rId38"/>
  </p:sldIdLst>
  <p:sldSz cx="12192000" cy="6858000"/>
  <p:notesSz cx="6858000" cy="9144000"/>
  <p:defaultTextStyle>
    <a:defPPr rtl="0">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6" autoAdjust="0"/>
    <p:restoredTop sz="94660"/>
  </p:normalViewPr>
  <p:slideViewPr>
    <p:cSldViewPr snapToGrid="0">
      <p:cViewPr varScale="1">
        <p:scale>
          <a:sx n="115" d="100"/>
          <a:sy n="115" d="100"/>
        </p:scale>
        <p:origin x="390" y="12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6" d="100"/>
          <a:sy n="86" d="100"/>
        </p:scale>
        <p:origin x="223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2259D6B-5750-4AD3-9448-BB1FD260F5AC}" type="datetime1">
              <a:rPr lang="it-IT" smtClean="0"/>
              <a:t>02/03/2020</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371D633-9DD7-49CB-ADF7-75325D4C4636}" type="slidenum">
              <a:rPr lang="it-IT" smtClean="0"/>
              <a:t>‹N›</a:t>
            </a:fld>
            <a:endParaRPr lang="it-IT"/>
          </a:p>
        </p:txBody>
      </p:sp>
    </p:spTree>
    <p:extLst>
      <p:ext uri="{BB962C8B-B14F-4D97-AF65-F5344CB8AC3E}">
        <p14:creationId xmlns:p14="http://schemas.microsoft.com/office/powerpoint/2010/main" val="3260742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A69FCE43-69DE-42ED-890F-74F044BEC78D}" type="datetime1">
              <a:rPr lang="it-IT" noProof="0" smtClean="0"/>
              <a:t>02/03/2020</a:t>
            </a:fld>
            <a:endParaRPr lang="it-IT" noProof="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C0D42F3-CDD5-4B19-B3DB-7C5223465AF0}" type="slidenum">
              <a:rPr lang="it-IT" noProof="0" smtClean="0"/>
              <a:t>‹N›</a:t>
            </a:fld>
            <a:endParaRPr lang="it-IT" noProof="0"/>
          </a:p>
        </p:txBody>
      </p:sp>
    </p:spTree>
    <p:extLst>
      <p:ext uri="{BB962C8B-B14F-4D97-AF65-F5344CB8AC3E}">
        <p14:creationId xmlns:p14="http://schemas.microsoft.com/office/powerpoint/2010/main" val="48105808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DC0D42F3-CDD5-4B19-B3DB-7C5223465AF0}" type="slidenum">
              <a:rPr lang="it-IT" smtClean="0"/>
              <a:t>6</a:t>
            </a:fld>
            <a:endParaRPr lang="it-IT"/>
          </a:p>
        </p:txBody>
      </p:sp>
    </p:spTree>
    <p:extLst>
      <p:ext uri="{BB962C8B-B14F-4D97-AF65-F5344CB8AC3E}">
        <p14:creationId xmlns:p14="http://schemas.microsoft.com/office/powerpoint/2010/main" val="3036972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DC0D42F3-CDD5-4B19-B3DB-7C5223465AF0}" type="slidenum">
              <a:rPr lang="it-IT" smtClean="0"/>
              <a:t>9</a:t>
            </a:fld>
            <a:endParaRPr lang="it-IT"/>
          </a:p>
        </p:txBody>
      </p:sp>
    </p:spTree>
    <p:extLst>
      <p:ext uri="{BB962C8B-B14F-4D97-AF65-F5344CB8AC3E}">
        <p14:creationId xmlns:p14="http://schemas.microsoft.com/office/powerpoint/2010/main" val="1401703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DC0D42F3-CDD5-4B19-B3DB-7C5223465AF0}" type="slidenum">
              <a:rPr lang="it-IT" smtClean="0"/>
              <a:t>12</a:t>
            </a:fld>
            <a:endParaRPr lang="it-IT"/>
          </a:p>
        </p:txBody>
      </p:sp>
    </p:spTree>
    <p:extLst>
      <p:ext uri="{BB962C8B-B14F-4D97-AF65-F5344CB8AC3E}">
        <p14:creationId xmlns:p14="http://schemas.microsoft.com/office/powerpoint/2010/main" val="2211157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DC0D42F3-CDD5-4B19-B3DB-7C5223465AF0}" type="slidenum">
              <a:rPr lang="it-IT" smtClean="0"/>
              <a:t>15</a:t>
            </a:fld>
            <a:endParaRPr lang="it-IT"/>
          </a:p>
        </p:txBody>
      </p:sp>
    </p:spTree>
    <p:extLst>
      <p:ext uri="{BB962C8B-B14F-4D97-AF65-F5344CB8AC3E}">
        <p14:creationId xmlns:p14="http://schemas.microsoft.com/office/powerpoint/2010/main" val="16963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DC0D42F3-CDD5-4B19-B3DB-7C5223465AF0}" type="slidenum">
              <a:rPr lang="it-IT" smtClean="0"/>
              <a:t>17</a:t>
            </a:fld>
            <a:endParaRPr lang="it-IT"/>
          </a:p>
        </p:txBody>
      </p:sp>
    </p:spTree>
    <p:extLst>
      <p:ext uri="{BB962C8B-B14F-4D97-AF65-F5344CB8AC3E}">
        <p14:creationId xmlns:p14="http://schemas.microsoft.com/office/powerpoint/2010/main" val="2967286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DC0D42F3-CDD5-4B19-B3DB-7C5223465AF0}" type="slidenum">
              <a:rPr lang="it-IT" smtClean="0"/>
              <a:t>19</a:t>
            </a:fld>
            <a:endParaRPr lang="it-IT"/>
          </a:p>
        </p:txBody>
      </p:sp>
    </p:spTree>
    <p:extLst>
      <p:ext uri="{BB962C8B-B14F-4D97-AF65-F5344CB8AC3E}">
        <p14:creationId xmlns:p14="http://schemas.microsoft.com/office/powerpoint/2010/main" val="3110839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DC0D42F3-CDD5-4B19-B3DB-7C5223465AF0}" type="slidenum">
              <a:rPr lang="it-IT" smtClean="0"/>
              <a:t>22</a:t>
            </a:fld>
            <a:endParaRPr lang="it-IT"/>
          </a:p>
        </p:txBody>
      </p:sp>
    </p:spTree>
    <p:extLst>
      <p:ext uri="{BB962C8B-B14F-4D97-AF65-F5344CB8AC3E}">
        <p14:creationId xmlns:p14="http://schemas.microsoft.com/office/powerpoint/2010/main" val="28107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10"/>
          </p:nvPr>
        </p:nvSpPr>
        <p:spPr/>
        <p:txBody>
          <a:bodyPr rtlCol="0"/>
          <a:lstStyle/>
          <a:p>
            <a:pPr rtl="0"/>
            <a:fld id="{DC0D42F3-CDD5-4B19-B3DB-7C5223465AF0}" type="slidenum">
              <a:rPr lang="it-IT" smtClean="0"/>
              <a:t>25</a:t>
            </a:fld>
            <a:endParaRPr lang="it-IT"/>
          </a:p>
        </p:txBody>
      </p:sp>
    </p:spTree>
    <p:extLst>
      <p:ext uri="{BB962C8B-B14F-4D97-AF65-F5344CB8AC3E}">
        <p14:creationId xmlns:p14="http://schemas.microsoft.com/office/powerpoint/2010/main" val="2428446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7" name="Rettangolo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ttangolo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ctrTitle"/>
          </p:nvPr>
        </p:nvSpPr>
        <p:spPr>
          <a:xfrm>
            <a:off x="2611808" y="3428998"/>
            <a:ext cx="5518066" cy="2268559"/>
          </a:xfrm>
        </p:spPr>
        <p:txBody>
          <a:bodyPr rtlCol="0" anchor="t">
            <a:normAutofit/>
          </a:bodyPr>
          <a:lstStyle>
            <a:lvl1pPr algn="r">
              <a:defRPr sz="6000"/>
            </a:lvl1pPr>
          </a:lstStyle>
          <a:p>
            <a:pPr rtl="0"/>
            <a:r>
              <a:rPr lang="it-IT" noProof="0" smtClean="0"/>
              <a:t>Fare clic per modificare lo stile del titolo</a:t>
            </a:r>
            <a:endParaRPr lang="it-IT" noProof="0"/>
          </a:p>
        </p:txBody>
      </p:sp>
      <p:sp>
        <p:nvSpPr>
          <p:cNvPr id="3" name="Sottotitolo 2"/>
          <p:cNvSpPr>
            <a:spLocks noGrp="1"/>
          </p:cNvSpPr>
          <p:nvPr>
            <p:ph type="subTitle" idx="1"/>
          </p:nvPr>
        </p:nvSpPr>
        <p:spPr>
          <a:xfrm>
            <a:off x="2772274" y="2268786"/>
            <a:ext cx="5357600" cy="1160213"/>
          </a:xfrm>
        </p:spPr>
        <p:txBody>
          <a:bodyPr tIns="0" rtlCol="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smtClean="0"/>
              <a:t>Fare clic per modificare lo stile del sottotitolo dello schema</a:t>
            </a:r>
            <a:endParaRPr lang="it-IT" noProof="0"/>
          </a:p>
        </p:txBody>
      </p:sp>
      <p:sp>
        <p:nvSpPr>
          <p:cNvPr id="4" name="Segnaposto data 3"/>
          <p:cNvSpPr>
            <a:spLocks noGrp="1"/>
          </p:cNvSpPr>
          <p:nvPr>
            <p:ph type="dt" sz="half" idx="10"/>
          </p:nvPr>
        </p:nvSpPr>
        <p:spPr/>
        <p:txBody>
          <a:bodyPr rtlCol="0"/>
          <a:lstStyle/>
          <a:p>
            <a:pPr rtl="0"/>
            <a:fld id="{2201B5D8-5032-4BC6-ADAA-98D315B245A8}" type="datetime1">
              <a:rPr lang="it-IT" noProof="0" smtClean="0"/>
              <a:t>02/03/2020</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Ins="45720" rtlCol="0"/>
          <a:lstStyle/>
          <a:p>
            <a:pPr rtl="0"/>
            <a:fld id="{6D22F896-40B5-4ADD-8801-0D06FADFA095}" type="slidenum">
              <a:rPr lang="it-IT" noProof="0" smtClean="0"/>
              <a:t>‹N›</a:t>
            </a:fld>
            <a:endParaRPr lang="it-IT" noProof="0"/>
          </a:p>
        </p:txBody>
      </p:sp>
      <p:sp>
        <p:nvSpPr>
          <p:cNvPr id="13" name="Casella di testo 12"/>
          <p:cNvSpPr txBox="1"/>
          <p:nvPr/>
        </p:nvSpPr>
        <p:spPr>
          <a:xfrm>
            <a:off x="2191282" y="3262852"/>
            <a:ext cx="415636" cy="461665"/>
          </a:xfrm>
          <a:prstGeom prst="rect">
            <a:avLst/>
          </a:prstGeom>
          <a:noFill/>
        </p:spPr>
        <p:txBody>
          <a:bodyPr wrap="square" rtlCol="0">
            <a:spAutoFit/>
          </a:bodyPr>
          <a:lstStyle/>
          <a:p>
            <a:pPr algn="r" rtl="0"/>
            <a:r>
              <a:rPr lang="it-IT" sz="2400" noProof="0">
                <a:solidFill>
                  <a:schemeClr val="accent6"/>
                </a:solidFill>
                <a:latin typeface="Wingdings 3" panose="05040102010807070707" pitchFamily="18" charset="2"/>
              </a:rPr>
              <a:t>z</a:t>
            </a:r>
            <a:endParaRPr lang="it-IT" sz="2400" noProof="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14" name="Rettangolo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ttangolo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Casella di testo 8"/>
          <p:cNvSpPr txBox="1"/>
          <p:nvPr/>
        </p:nvSpPr>
        <p:spPr>
          <a:xfrm>
            <a:off x="2194236" y="641225"/>
            <a:ext cx="415636" cy="369332"/>
          </a:xfrm>
          <a:prstGeom prst="rect">
            <a:avLst/>
          </a:prstGeom>
          <a:noFill/>
        </p:spPr>
        <p:txBody>
          <a:bodyPr wrap="square" rtlCol="0">
            <a:spAutoFit/>
          </a:bodyPr>
          <a:lstStyle/>
          <a:p>
            <a:pPr algn="r" rtl="0"/>
            <a:r>
              <a:rPr lang="it-IT" sz="1800" noProof="0">
                <a:solidFill>
                  <a:schemeClr val="accent6"/>
                </a:solidFill>
                <a:latin typeface="Wingdings 3" panose="05040102010807070707" pitchFamily="18" charset="2"/>
              </a:rPr>
              <a:t>z</a:t>
            </a:r>
            <a:endParaRPr lang="it-IT" sz="1000" noProof="0">
              <a:solidFill>
                <a:schemeClr val="accent6"/>
              </a:solidFill>
              <a:latin typeface="MS Shell Dlg 2" panose="020B0604030504040204" pitchFamily="34" charset="0"/>
            </a:endParaRPr>
          </a:p>
        </p:txBody>
      </p:sp>
      <p:sp>
        <p:nvSpPr>
          <p:cNvPr id="2" name="Titolo 1"/>
          <p:cNvSpPr>
            <a:spLocks noGrp="1"/>
          </p:cNvSpPr>
          <p:nvPr>
            <p:ph type="title"/>
          </p:nvPr>
        </p:nvSpPr>
        <p:spPr>
          <a:xfrm>
            <a:off x="2611808" y="808056"/>
            <a:ext cx="7954091" cy="1077229"/>
          </a:xfrm>
        </p:spPr>
        <p:txBody>
          <a:bodyPr rtlCol="0"/>
          <a:lstStyle/>
          <a:p>
            <a:pPr rtl="0"/>
            <a:r>
              <a:rPr lang="it-IT" noProof="0" smtClean="0"/>
              <a:t>Fare clic per modificare lo stile del titolo</a:t>
            </a:r>
            <a:endParaRPr lang="it-IT" noProof="0"/>
          </a:p>
        </p:txBody>
      </p:sp>
      <p:sp>
        <p:nvSpPr>
          <p:cNvPr id="3" name="Segnaposto testo verticale 2"/>
          <p:cNvSpPr>
            <a:spLocks noGrp="1"/>
          </p:cNvSpPr>
          <p:nvPr>
            <p:ph type="body" orient="vert" idx="1"/>
          </p:nvPr>
        </p:nvSpPr>
        <p:spPr/>
        <p:txBody>
          <a:bodyPr vert="eaVert" rtlCol="0"/>
          <a:lstStyle/>
          <a:p>
            <a:pPr lvl="0" rtl="0"/>
            <a:r>
              <a:rPr lang="it-IT" noProof="0" smtClean="0"/>
              <a:t>Modifica gli stili del testo dello schema</a:t>
            </a:r>
          </a:p>
          <a:p>
            <a:pPr lvl="1" rtl="0"/>
            <a:r>
              <a:rPr lang="it-IT" noProof="0" smtClean="0"/>
              <a:t>Secondo livello</a:t>
            </a:r>
          </a:p>
          <a:p>
            <a:pPr lvl="2" rtl="0"/>
            <a:r>
              <a:rPr lang="it-IT" noProof="0" smtClean="0"/>
              <a:t>Terzo livello</a:t>
            </a:r>
          </a:p>
          <a:p>
            <a:pPr lvl="3" rtl="0"/>
            <a:r>
              <a:rPr lang="it-IT" noProof="0" smtClean="0"/>
              <a:t>Quarto livello</a:t>
            </a:r>
          </a:p>
          <a:p>
            <a:pPr lvl="4" rtl="0"/>
            <a:r>
              <a:rPr lang="it-IT" noProof="0" smtClean="0"/>
              <a:t>Quinto livello</a:t>
            </a:r>
            <a:endParaRPr lang="it-IT" noProof="0"/>
          </a:p>
        </p:txBody>
      </p:sp>
      <p:sp>
        <p:nvSpPr>
          <p:cNvPr id="4" name="Segnaposto data 3"/>
          <p:cNvSpPr>
            <a:spLocks noGrp="1"/>
          </p:cNvSpPr>
          <p:nvPr>
            <p:ph type="dt" sz="half" idx="10"/>
          </p:nvPr>
        </p:nvSpPr>
        <p:spPr/>
        <p:txBody>
          <a:bodyPr rtlCol="0"/>
          <a:lstStyle/>
          <a:p>
            <a:pPr rtl="0"/>
            <a:fld id="{02B308A7-612F-4264-AA05-0DCE8B43782A}" type="datetime1">
              <a:rPr lang="it-IT" noProof="0" smtClean="0"/>
              <a:t>02/03/2020</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15" name="Rettangolo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ttangolo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Casella di testo 8"/>
          <p:cNvSpPr txBox="1"/>
          <p:nvPr/>
        </p:nvSpPr>
        <p:spPr>
          <a:xfrm rot="5400000">
            <a:off x="10337141" y="416061"/>
            <a:ext cx="415636" cy="369332"/>
          </a:xfrm>
          <a:prstGeom prst="rect">
            <a:avLst/>
          </a:prstGeom>
          <a:noFill/>
        </p:spPr>
        <p:txBody>
          <a:bodyPr wrap="square" rtlCol="0">
            <a:spAutoFit/>
          </a:bodyPr>
          <a:lstStyle/>
          <a:p>
            <a:pPr algn="r" rtl="0"/>
            <a:r>
              <a:rPr lang="it-IT" sz="1800" noProof="0">
                <a:solidFill>
                  <a:schemeClr val="accent6"/>
                </a:solidFill>
                <a:latin typeface="Wingdings 3" panose="05040102010807070707" pitchFamily="18" charset="2"/>
              </a:rPr>
              <a:t>z</a:t>
            </a:r>
            <a:endParaRPr lang="it-IT" sz="1000" noProof="0">
              <a:solidFill>
                <a:schemeClr val="accent6"/>
              </a:solidFill>
              <a:latin typeface="MS Shell Dlg 2" panose="020B0604030504040204" pitchFamily="34" charset="0"/>
            </a:endParaRPr>
          </a:p>
        </p:txBody>
      </p:sp>
      <p:sp>
        <p:nvSpPr>
          <p:cNvPr id="2" name="Titolo verticale 1"/>
          <p:cNvSpPr>
            <a:spLocks noGrp="1"/>
          </p:cNvSpPr>
          <p:nvPr>
            <p:ph type="title" orient="vert"/>
          </p:nvPr>
        </p:nvSpPr>
        <p:spPr>
          <a:xfrm>
            <a:off x="9239380" y="805818"/>
            <a:ext cx="1326519" cy="5244126"/>
          </a:xfrm>
        </p:spPr>
        <p:txBody>
          <a:bodyPr vert="eaVert" rtlCol="0"/>
          <a:lstStyle>
            <a:lvl1pPr algn="l">
              <a:defRPr/>
            </a:lvl1pPr>
          </a:lstStyle>
          <a:p>
            <a:pPr rtl="0"/>
            <a:r>
              <a:rPr lang="it-IT" noProof="0" smtClean="0"/>
              <a:t>Fare clic per modificare lo stile del titolo</a:t>
            </a:r>
            <a:endParaRPr lang="it-IT" noProof="0"/>
          </a:p>
        </p:txBody>
      </p:sp>
      <p:sp>
        <p:nvSpPr>
          <p:cNvPr id="3" name="Segnaposto testo verticale 2"/>
          <p:cNvSpPr>
            <a:spLocks noGrp="1"/>
          </p:cNvSpPr>
          <p:nvPr>
            <p:ph type="body" orient="vert" idx="1"/>
          </p:nvPr>
        </p:nvSpPr>
        <p:spPr>
          <a:xfrm>
            <a:off x="2608751" y="970410"/>
            <a:ext cx="6466903" cy="5079534"/>
          </a:xfrm>
        </p:spPr>
        <p:txBody>
          <a:bodyPr vert="eaVert" rtlCol="0"/>
          <a:lstStyle/>
          <a:p>
            <a:pPr lvl="0" rtl="0"/>
            <a:r>
              <a:rPr lang="it-IT" noProof="0" smtClean="0"/>
              <a:t>Modifica gli stili del testo dello schema</a:t>
            </a:r>
          </a:p>
          <a:p>
            <a:pPr lvl="1" rtl="0"/>
            <a:r>
              <a:rPr lang="it-IT" noProof="0" smtClean="0"/>
              <a:t>Secondo livello</a:t>
            </a:r>
          </a:p>
          <a:p>
            <a:pPr lvl="2" rtl="0"/>
            <a:r>
              <a:rPr lang="it-IT" noProof="0" smtClean="0"/>
              <a:t>Terzo livello</a:t>
            </a:r>
          </a:p>
          <a:p>
            <a:pPr lvl="3" rtl="0"/>
            <a:r>
              <a:rPr lang="it-IT" noProof="0" smtClean="0"/>
              <a:t>Quarto livello</a:t>
            </a:r>
          </a:p>
          <a:p>
            <a:pPr lvl="4" rtl="0"/>
            <a:r>
              <a:rPr lang="it-IT" noProof="0" smtClean="0"/>
              <a:t>Quinto livello</a:t>
            </a:r>
            <a:endParaRPr lang="it-IT" noProof="0"/>
          </a:p>
        </p:txBody>
      </p:sp>
      <p:sp>
        <p:nvSpPr>
          <p:cNvPr id="4" name="Segnaposto data 3"/>
          <p:cNvSpPr>
            <a:spLocks noGrp="1"/>
          </p:cNvSpPr>
          <p:nvPr>
            <p:ph type="dt" sz="half" idx="10"/>
          </p:nvPr>
        </p:nvSpPr>
        <p:spPr/>
        <p:txBody>
          <a:bodyPr rtlCol="0"/>
          <a:lstStyle/>
          <a:p>
            <a:pPr rtl="0"/>
            <a:fld id="{6E0A6956-1833-4EFD-BF9B-C34E445513D6}" type="datetime1">
              <a:rPr lang="it-IT" noProof="0" smtClean="0"/>
              <a:t>02/03/2020</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9" name="Rettangolo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ttangolo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p:txBody>
          <a:bodyPr rtlCol="0"/>
          <a:lstStyle/>
          <a:p>
            <a:pPr rtl="0"/>
            <a:r>
              <a:rPr lang="it-IT" noProof="0" smtClean="0"/>
              <a:t>Fare clic per modificare lo stile del titolo</a:t>
            </a:r>
            <a:endParaRPr lang="it-IT" noProof="0"/>
          </a:p>
        </p:txBody>
      </p:sp>
      <p:sp>
        <p:nvSpPr>
          <p:cNvPr id="3" name="Segnaposto contenuto 2"/>
          <p:cNvSpPr>
            <a:spLocks noGrp="1"/>
          </p:cNvSpPr>
          <p:nvPr>
            <p:ph idx="1"/>
          </p:nvPr>
        </p:nvSpPr>
        <p:spPr/>
        <p:txBody>
          <a:bodyPr rtlCol="0" anchor="ctr"/>
          <a:lstStyle/>
          <a:p>
            <a:pPr lvl="0" rtl="0"/>
            <a:r>
              <a:rPr lang="it-IT" noProof="0" smtClean="0"/>
              <a:t>Modifica gli stili del testo dello schema</a:t>
            </a:r>
          </a:p>
          <a:p>
            <a:pPr lvl="1" rtl="0"/>
            <a:r>
              <a:rPr lang="it-IT" noProof="0" smtClean="0"/>
              <a:t>Secondo livello</a:t>
            </a:r>
          </a:p>
          <a:p>
            <a:pPr lvl="2" rtl="0"/>
            <a:r>
              <a:rPr lang="it-IT" noProof="0" smtClean="0"/>
              <a:t>Terzo livello</a:t>
            </a:r>
          </a:p>
          <a:p>
            <a:pPr lvl="3" rtl="0"/>
            <a:r>
              <a:rPr lang="it-IT" noProof="0" smtClean="0"/>
              <a:t>Quarto livello</a:t>
            </a:r>
          </a:p>
          <a:p>
            <a:pPr lvl="4" rtl="0"/>
            <a:r>
              <a:rPr lang="it-IT" noProof="0" smtClean="0"/>
              <a:t>Quinto livello</a:t>
            </a:r>
            <a:endParaRPr lang="it-IT" noProof="0"/>
          </a:p>
        </p:txBody>
      </p:sp>
      <p:sp>
        <p:nvSpPr>
          <p:cNvPr id="4" name="Segnaposto data 3"/>
          <p:cNvSpPr>
            <a:spLocks noGrp="1"/>
          </p:cNvSpPr>
          <p:nvPr>
            <p:ph type="dt" sz="half" idx="10"/>
          </p:nvPr>
        </p:nvSpPr>
        <p:spPr/>
        <p:txBody>
          <a:bodyPr rtlCol="0"/>
          <a:lstStyle/>
          <a:p>
            <a:pPr rtl="0"/>
            <a:fld id="{7564907C-2D77-4ABF-AB2D-9D52356FFFA0}" type="datetime1">
              <a:rPr lang="it-IT" noProof="0" smtClean="0"/>
              <a:t>02/03/2020</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
        <p:nvSpPr>
          <p:cNvPr id="7" name="Casella di testo 6"/>
          <p:cNvSpPr txBox="1"/>
          <p:nvPr/>
        </p:nvSpPr>
        <p:spPr>
          <a:xfrm>
            <a:off x="2194943" y="641225"/>
            <a:ext cx="415636" cy="369332"/>
          </a:xfrm>
          <a:prstGeom prst="rect">
            <a:avLst/>
          </a:prstGeom>
          <a:noFill/>
        </p:spPr>
        <p:txBody>
          <a:bodyPr wrap="square" rtlCol="0">
            <a:spAutoFit/>
          </a:bodyPr>
          <a:lstStyle/>
          <a:p>
            <a:pPr algn="r" rtl="0"/>
            <a:r>
              <a:rPr lang="it-IT" sz="1800" noProof="0">
                <a:solidFill>
                  <a:schemeClr val="accent6"/>
                </a:solidFill>
                <a:latin typeface="Wingdings 3" panose="05040102010807070707" pitchFamily="18" charset="2"/>
              </a:rPr>
              <a:t>z</a:t>
            </a:r>
            <a:endParaRPr lang="it-IT" sz="1000" noProof="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4" name="Rettangolo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ttangolo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Casella di testo 10"/>
          <p:cNvSpPr txBox="1"/>
          <p:nvPr/>
        </p:nvSpPr>
        <p:spPr>
          <a:xfrm>
            <a:off x="2191843" y="2962586"/>
            <a:ext cx="415636" cy="369332"/>
          </a:xfrm>
          <a:prstGeom prst="rect">
            <a:avLst/>
          </a:prstGeom>
          <a:noFill/>
        </p:spPr>
        <p:txBody>
          <a:bodyPr wrap="square" rtlCol="0">
            <a:spAutoFit/>
          </a:bodyPr>
          <a:lstStyle/>
          <a:p>
            <a:pPr algn="r" rtl="0"/>
            <a:r>
              <a:rPr lang="it-IT" sz="1800" noProof="0">
                <a:solidFill>
                  <a:schemeClr val="accent6"/>
                </a:solidFill>
                <a:latin typeface="Wingdings 3" panose="05040102010807070707" pitchFamily="18" charset="2"/>
              </a:rPr>
              <a:t>z</a:t>
            </a:r>
            <a:endParaRPr lang="it-IT" sz="1000" noProof="0">
              <a:solidFill>
                <a:schemeClr val="accent6"/>
              </a:solidFill>
              <a:latin typeface="MS Shell Dlg 2" panose="020B0604030504040204" pitchFamily="34" charset="0"/>
            </a:endParaRPr>
          </a:p>
        </p:txBody>
      </p:sp>
      <p:sp>
        <p:nvSpPr>
          <p:cNvPr id="2" name="Titolo 1"/>
          <p:cNvSpPr>
            <a:spLocks noGrp="1"/>
          </p:cNvSpPr>
          <p:nvPr>
            <p:ph type="title"/>
          </p:nvPr>
        </p:nvSpPr>
        <p:spPr>
          <a:xfrm>
            <a:off x="2609873" y="3147254"/>
            <a:ext cx="7956560" cy="1424746"/>
          </a:xfrm>
        </p:spPr>
        <p:txBody>
          <a:bodyPr rtlCol="0" anchor="t">
            <a:normAutofit/>
          </a:bodyPr>
          <a:lstStyle>
            <a:lvl1pPr algn="r">
              <a:defRPr sz="3200"/>
            </a:lvl1pPr>
          </a:lstStyle>
          <a:p>
            <a:pPr rtl="0"/>
            <a:r>
              <a:rPr lang="it-IT" noProof="0" smtClean="0"/>
              <a:t>Fare clic per modificare lo stile del titolo</a:t>
            </a:r>
            <a:endParaRPr lang="it-IT" noProof="0"/>
          </a:p>
        </p:txBody>
      </p:sp>
      <p:sp>
        <p:nvSpPr>
          <p:cNvPr id="3" name="Segnaposto testo 2"/>
          <p:cNvSpPr>
            <a:spLocks noGrp="1"/>
          </p:cNvSpPr>
          <p:nvPr>
            <p:ph type="body" idx="1" hasCustomPrompt="1"/>
          </p:nvPr>
        </p:nvSpPr>
        <p:spPr>
          <a:xfrm>
            <a:off x="2773968" y="2268786"/>
            <a:ext cx="7791931" cy="878468"/>
          </a:xfrm>
        </p:spPr>
        <p:txBody>
          <a:bodyPr tIns="0" rtlCol="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a:t>Fare clic per modificare lo stile del titolo</a:t>
            </a:r>
          </a:p>
        </p:txBody>
      </p:sp>
      <p:sp>
        <p:nvSpPr>
          <p:cNvPr id="4" name="Segnaposto data 3"/>
          <p:cNvSpPr>
            <a:spLocks noGrp="1"/>
          </p:cNvSpPr>
          <p:nvPr>
            <p:ph type="dt" sz="half" idx="10"/>
          </p:nvPr>
        </p:nvSpPr>
        <p:spPr/>
        <p:txBody>
          <a:bodyPr rtlCol="0"/>
          <a:lstStyle/>
          <a:p>
            <a:pPr rtl="0"/>
            <a:fld id="{F231D222-F46B-4C24-80F6-71905AF111E3}" type="datetime1">
              <a:rPr lang="it-IT" noProof="0" smtClean="0"/>
              <a:t>02/03/2020</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6" name="Rettangolo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ttangolo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2609873" y="805817"/>
            <a:ext cx="7950984" cy="1081705"/>
          </a:xfrm>
        </p:spPr>
        <p:txBody>
          <a:bodyPr rtlCol="0"/>
          <a:lstStyle/>
          <a:p>
            <a:pPr rtl="0"/>
            <a:r>
              <a:rPr lang="it-IT" noProof="0" smtClean="0"/>
              <a:t>Fare clic per modificare lo stile del titolo</a:t>
            </a:r>
            <a:endParaRPr lang="it-IT" noProof="0"/>
          </a:p>
        </p:txBody>
      </p:sp>
      <p:sp>
        <p:nvSpPr>
          <p:cNvPr id="3" name="Segnaposto contenuto 2"/>
          <p:cNvSpPr>
            <a:spLocks noGrp="1"/>
          </p:cNvSpPr>
          <p:nvPr>
            <p:ph sz="half" idx="1"/>
          </p:nvPr>
        </p:nvSpPr>
        <p:spPr>
          <a:xfrm>
            <a:off x="2605374" y="2052116"/>
            <a:ext cx="3891960" cy="3997828"/>
          </a:xfrm>
        </p:spPr>
        <p:txBody>
          <a:bodyPr rtlCol="0"/>
          <a:lstStyle/>
          <a:p>
            <a:pPr lvl="0" rtl="0"/>
            <a:r>
              <a:rPr lang="it-IT" noProof="0" smtClean="0"/>
              <a:t>Modifica gli stili del testo dello schema</a:t>
            </a:r>
          </a:p>
          <a:p>
            <a:pPr lvl="1" rtl="0"/>
            <a:r>
              <a:rPr lang="it-IT" noProof="0" smtClean="0"/>
              <a:t>Secondo livello</a:t>
            </a:r>
          </a:p>
          <a:p>
            <a:pPr lvl="2" rtl="0"/>
            <a:r>
              <a:rPr lang="it-IT" noProof="0" smtClean="0"/>
              <a:t>Terzo livello</a:t>
            </a:r>
          </a:p>
          <a:p>
            <a:pPr lvl="3" rtl="0"/>
            <a:r>
              <a:rPr lang="it-IT" noProof="0" smtClean="0"/>
              <a:t>Quarto livello</a:t>
            </a:r>
          </a:p>
          <a:p>
            <a:pPr lvl="4" rtl="0"/>
            <a:r>
              <a:rPr lang="it-IT" noProof="0" smtClean="0"/>
              <a:t>Quinto livello</a:t>
            </a:r>
            <a:endParaRPr lang="it-IT" noProof="0"/>
          </a:p>
        </p:txBody>
      </p:sp>
      <p:sp>
        <p:nvSpPr>
          <p:cNvPr id="4" name="Segnaposto contenuto 3"/>
          <p:cNvSpPr>
            <a:spLocks noGrp="1"/>
          </p:cNvSpPr>
          <p:nvPr>
            <p:ph sz="half" idx="2"/>
          </p:nvPr>
        </p:nvSpPr>
        <p:spPr>
          <a:xfrm>
            <a:off x="6666636" y="2052114"/>
            <a:ext cx="3894222" cy="3997829"/>
          </a:xfrm>
        </p:spPr>
        <p:txBody>
          <a:bodyPr rtlCol="0"/>
          <a:lstStyle/>
          <a:p>
            <a:pPr lvl="0" rtl="0"/>
            <a:r>
              <a:rPr lang="it-IT" noProof="0" smtClean="0"/>
              <a:t>Modifica gli stili del testo dello schema</a:t>
            </a:r>
          </a:p>
          <a:p>
            <a:pPr lvl="1" rtl="0"/>
            <a:r>
              <a:rPr lang="it-IT" noProof="0" smtClean="0"/>
              <a:t>Secondo livello</a:t>
            </a:r>
          </a:p>
          <a:p>
            <a:pPr lvl="2" rtl="0"/>
            <a:r>
              <a:rPr lang="it-IT" noProof="0" smtClean="0"/>
              <a:t>Terzo livello</a:t>
            </a:r>
          </a:p>
          <a:p>
            <a:pPr lvl="3" rtl="0"/>
            <a:r>
              <a:rPr lang="it-IT" noProof="0" smtClean="0"/>
              <a:t>Quarto livello</a:t>
            </a:r>
          </a:p>
          <a:p>
            <a:pPr lvl="4" rtl="0"/>
            <a:r>
              <a:rPr lang="it-IT" noProof="0" smtClean="0"/>
              <a:t>Quinto livello</a:t>
            </a:r>
            <a:endParaRPr lang="it-IT" noProof="0"/>
          </a:p>
        </p:txBody>
      </p:sp>
      <p:sp>
        <p:nvSpPr>
          <p:cNvPr id="5" name="Segnaposto data 4"/>
          <p:cNvSpPr>
            <a:spLocks noGrp="1"/>
          </p:cNvSpPr>
          <p:nvPr>
            <p:ph type="dt" sz="half" idx="10"/>
          </p:nvPr>
        </p:nvSpPr>
        <p:spPr/>
        <p:txBody>
          <a:bodyPr rtlCol="0"/>
          <a:lstStyle/>
          <a:p>
            <a:pPr rtl="0"/>
            <a:fld id="{EA6022C6-FC0A-4CE4-A746-23157F121908}" type="datetime1">
              <a:rPr lang="it-IT" noProof="0" smtClean="0"/>
              <a:t>02/03/2020</a:t>
            </a:fld>
            <a:endParaRPr lang="it-IT" noProof="0"/>
          </a:p>
        </p:txBody>
      </p:sp>
      <p:sp>
        <p:nvSpPr>
          <p:cNvPr id="6" name="Segnaposto piè di pagina 5"/>
          <p:cNvSpPr>
            <a:spLocks noGrp="1"/>
          </p:cNvSpPr>
          <p:nvPr>
            <p:ph type="ftr" sz="quarter" idx="11"/>
          </p:nvPr>
        </p:nvSpPr>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
        <p:nvSpPr>
          <p:cNvPr id="10" name="Casella di testo 9"/>
          <p:cNvSpPr txBox="1"/>
          <p:nvPr/>
        </p:nvSpPr>
        <p:spPr>
          <a:xfrm>
            <a:off x="2196172" y="641223"/>
            <a:ext cx="415636" cy="369332"/>
          </a:xfrm>
          <a:prstGeom prst="rect">
            <a:avLst/>
          </a:prstGeom>
          <a:noFill/>
        </p:spPr>
        <p:txBody>
          <a:bodyPr wrap="square" rtlCol="0">
            <a:spAutoFit/>
          </a:bodyPr>
          <a:lstStyle/>
          <a:p>
            <a:pPr algn="r" rtl="0"/>
            <a:r>
              <a:rPr lang="it-IT" sz="1800" noProof="0">
                <a:solidFill>
                  <a:schemeClr val="accent6"/>
                </a:solidFill>
                <a:latin typeface="Wingdings 3" panose="05040102010807070707" pitchFamily="18" charset="2"/>
              </a:rPr>
              <a:t>z</a:t>
            </a:r>
            <a:endParaRPr lang="it-IT" sz="1000" noProof="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0" name="Rettangolo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ttangolo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Casella di testo 11"/>
          <p:cNvSpPr txBox="1"/>
          <p:nvPr/>
        </p:nvSpPr>
        <p:spPr>
          <a:xfrm>
            <a:off x="2193650" y="636424"/>
            <a:ext cx="415636" cy="369332"/>
          </a:xfrm>
          <a:prstGeom prst="rect">
            <a:avLst/>
          </a:prstGeom>
          <a:noFill/>
        </p:spPr>
        <p:txBody>
          <a:bodyPr wrap="square" rtlCol="0">
            <a:spAutoFit/>
          </a:bodyPr>
          <a:lstStyle/>
          <a:p>
            <a:pPr algn="r" rtl="0"/>
            <a:r>
              <a:rPr lang="it-IT" sz="1800" noProof="0">
                <a:solidFill>
                  <a:schemeClr val="accent6"/>
                </a:solidFill>
                <a:latin typeface="Wingdings 3" panose="05040102010807070707" pitchFamily="18" charset="2"/>
              </a:rPr>
              <a:t>z</a:t>
            </a:r>
            <a:endParaRPr lang="it-IT" sz="1000" noProof="0">
              <a:solidFill>
                <a:schemeClr val="accent6"/>
              </a:solidFill>
              <a:latin typeface="MS Shell Dlg 2" panose="020B0604030504040204" pitchFamily="34" charset="0"/>
            </a:endParaRPr>
          </a:p>
        </p:txBody>
      </p:sp>
      <p:sp>
        <p:nvSpPr>
          <p:cNvPr id="2" name="Titolo 1"/>
          <p:cNvSpPr>
            <a:spLocks noGrp="1"/>
          </p:cNvSpPr>
          <p:nvPr>
            <p:ph type="title"/>
          </p:nvPr>
        </p:nvSpPr>
        <p:spPr>
          <a:xfrm>
            <a:off x="2609873" y="805818"/>
            <a:ext cx="7956560" cy="1078348"/>
          </a:xfrm>
        </p:spPr>
        <p:txBody>
          <a:bodyPr rtlCol="0"/>
          <a:lstStyle/>
          <a:p>
            <a:pPr rtl="0"/>
            <a:r>
              <a:rPr lang="it-IT" noProof="0" smtClean="0"/>
              <a:t>Fare clic per modificare lo stile del titolo</a:t>
            </a:r>
            <a:endParaRPr lang="it-IT" noProof="0"/>
          </a:p>
        </p:txBody>
      </p:sp>
      <p:sp>
        <p:nvSpPr>
          <p:cNvPr id="3" name="Segnaposto testo 2"/>
          <p:cNvSpPr>
            <a:spLocks noGrp="1"/>
          </p:cNvSpPr>
          <p:nvPr>
            <p:ph type="body" idx="1"/>
          </p:nvPr>
        </p:nvSpPr>
        <p:spPr>
          <a:xfrm>
            <a:off x="2609285" y="2052115"/>
            <a:ext cx="3896467" cy="713818"/>
          </a:xfrm>
        </p:spPr>
        <p:txBody>
          <a:bodyPr rtlCol="0"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smtClean="0"/>
              <a:t>Modifica gli stili del testo dello schema</a:t>
            </a:r>
          </a:p>
        </p:txBody>
      </p:sp>
      <p:sp>
        <p:nvSpPr>
          <p:cNvPr id="4" name="Segnaposto contenuto 3"/>
          <p:cNvSpPr>
            <a:spLocks noGrp="1"/>
          </p:cNvSpPr>
          <p:nvPr>
            <p:ph sz="half" idx="2"/>
          </p:nvPr>
        </p:nvSpPr>
        <p:spPr>
          <a:xfrm>
            <a:off x="2609285" y="2851331"/>
            <a:ext cx="3893623" cy="3071434"/>
          </a:xfrm>
        </p:spPr>
        <p:txBody>
          <a:bodyPr rtlCol="0"/>
          <a:lstStyle/>
          <a:p>
            <a:pPr lvl="0" rtl="0"/>
            <a:r>
              <a:rPr lang="it-IT" noProof="0" smtClean="0"/>
              <a:t>Modifica gli stili del testo dello schema</a:t>
            </a:r>
          </a:p>
          <a:p>
            <a:pPr lvl="1" rtl="0"/>
            <a:r>
              <a:rPr lang="it-IT" noProof="0" smtClean="0"/>
              <a:t>Secondo livello</a:t>
            </a:r>
          </a:p>
          <a:p>
            <a:pPr lvl="2" rtl="0"/>
            <a:r>
              <a:rPr lang="it-IT" noProof="0" smtClean="0"/>
              <a:t>Terzo livello</a:t>
            </a:r>
          </a:p>
          <a:p>
            <a:pPr lvl="3" rtl="0"/>
            <a:r>
              <a:rPr lang="it-IT" noProof="0" smtClean="0"/>
              <a:t>Quarto livello</a:t>
            </a:r>
          </a:p>
          <a:p>
            <a:pPr lvl="4" rtl="0"/>
            <a:r>
              <a:rPr lang="it-IT" noProof="0" smtClean="0"/>
              <a:t>Quinto livello</a:t>
            </a:r>
            <a:endParaRPr lang="it-IT" noProof="0"/>
          </a:p>
        </p:txBody>
      </p:sp>
      <p:sp>
        <p:nvSpPr>
          <p:cNvPr id="5" name="Segnaposto testo 4"/>
          <p:cNvSpPr>
            <a:spLocks noGrp="1"/>
          </p:cNvSpPr>
          <p:nvPr>
            <p:ph type="body" sz="quarter" idx="3"/>
          </p:nvPr>
        </p:nvSpPr>
        <p:spPr>
          <a:xfrm>
            <a:off x="6666634" y="2052115"/>
            <a:ext cx="3899798" cy="713818"/>
          </a:xfrm>
        </p:spPr>
        <p:txBody>
          <a:bodyPr rtlCol="0"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smtClean="0"/>
              <a:t>Modifica gli stili del testo dello schema</a:t>
            </a:r>
          </a:p>
        </p:txBody>
      </p:sp>
      <p:sp>
        <p:nvSpPr>
          <p:cNvPr id="6" name="Segnaposto contenuto 5"/>
          <p:cNvSpPr>
            <a:spLocks noGrp="1"/>
          </p:cNvSpPr>
          <p:nvPr>
            <p:ph sz="quarter" idx="4"/>
          </p:nvPr>
        </p:nvSpPr>
        <p:spPr>
          <a:xfrm>
            <a:off x="6666635" y="2851331"/>
            <a:ext cx="3899798" cy="3071434"/>
          </a:xfrm>
        </p:spPr>
        <p:txBody>
          <a:bodyPr rtlCol="0"/>
          <a:lstStyle/>
          <a:p>
            <a:pPr lvl="0" rtl="0"/>
            <a:r>
              <a:rPr lang="it-IT" noProof="0" smtClean="0"/>
              <a:t>Modifica gli stili del testo dello schema</a:t>
            </a:r>
          </a:p>
          <a:p>
            <a:pPr lvl="1" rtl="0"/>
            <a:r>
              <a:rPr lang="it-IT" noProof="0" smtClean="0"/>
              <a:t>Secondo livello</a:t>
            </a:r>
          </a:p>
          <a:p>
            <a:pPr lvl="2" rtl="0"/>
            <a:r>
              <a:rPr lang="it-IT" noProof="0" smtClean="0"/>
              <a:t>Terzo livello</a:t>
            </a:r>
          </a:p>
          <a:p>
            <a:pPr lvl="3" rtl="0"/>
            <a:r>
              <a:rPr lang="it-IT" noProof="0" smtClean="0"/>
              <a:t>Quarto livello</a:t>
            </a:r>
          </a:p>
          <a:p>
            <a:pPr lvl="4" rtl="0"/>
            <a:r>
              <a:rPr lang="it-IT" noProof="0" smtClean="0"/>
              <a:t>Quinto livello</a:t>
            </a:r>
            <a:endParaRPr lang="it-IT" noProof="0"/>
          </a:p>
        </p:txBody>
      </p:sp>
      <p:sp>
        <p:nvSpPr>
          <p:cNvPr id="7" name="Segnaposto data 6"/>
          <p:cNvSpPr>
            <a:spLocks noGrp="1"/>
          </p:cNvSpPr>
          <p:nvPr>
            <p:ph type="dt" sz="half" idx="10"/>
          </p:nvPr>
        </p:nvSpPr>
        <p:spPr>
          <a:xfrm rot="5400000">
            <a:off x="-810065" y="5270604"/>
            <a:ext cx="2662729" cy="182880"/>
          </a:xfrm>
        </p:spPr>
        <p:txBody>
          <a:bodyPr rtlCol="0"/>
          <a:lstStyle/>
          <a:p>
            <a:pPr rtl="0"/>
            <a:fld id="{4B519B9E-BA58-449C-AA22-B732AC064C8E}" type="datetime1">
              <a:rPr lang="it-IT" noProof="0" smtClean="0"/>
              <a:t>02/03/2020</a:t>
            </a:fld>
            <a:endParaRPr lang="it-IT" noProof="0"/>
          </a:p>
        </p:txBody>
      </p:sp>
      <p:sp>
        <p:nvSpPr>
          <p:cNvPr id="8" name="Segnaposto piè di pagina 7"/>
          <p:cNvSpPr>
            <a:spLocks noGrp="1"/>
          </p:cNvSpPr>
          <p:nvPr>
            <p:ph type="ftr" sz="quarter" idx="11"/>
          </p:nvPr>
        </p:nvSpPr>
        <p:spPr>
          <a:xfrm rot="5400000">
            <a:off x="-2237130" y="3661144"/>
            <a:ext cx="5885352" cy="179176"/>
          </a:xfrm>
        </p:spPr>
        <p:txBody>
          <a:bodyPr rtlCol="0"/>
          <a:lstStyle/>
          <a:p>
            <a:pPr rtl="0"/>
            <a:endParaRPr lang="it-IT" noProof="0"/>
          </a:p>
        </p:txBody>
      </p:sp>
      <p:sp>
        <p:nvSpPr>
          <p:cNvPr id="9" name="Segnaposto numero diapositiva 8"/>
          <p:cNvSpPr>
            <a:spLocks noGrp="1"/>
          </p:cNvSpPr>
          <p:nvPr>
            <p:ph type="sldNum" sz="quarter" idx="12"/>
          </p:nvPr>
        </p:nvSpPr>
        <p:spPr>
          <a:xfrm>
            <a:off x="158407" y="164592"/>
            <a:ext cx="636727" cy="322851"/>
          </a:xfrm>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13" name="Rettangolo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ttangolo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p:txBody>
          <a:bodyPr rtlCol="0"/>
          <a:lstStyle/>
          <a:p>
            <a:pPr rtl="0"/>
            <a:r>
              <a:rPr lang="it-IT" noProof="0" smtClean="0"/>
              <a:t>Fare clic per modificare lo stile del titolo</a:t>
            </a:r>
            <a:endParaRPr lang="it-IT" noProof="0"/>
          </a:p>
        </p:txBody>
      </p:sp>
      <p:sp>
        <p:nvSpPr>
          <p:cNvPr id="3" name="Segnaposto data 2"/>
          <p:cNvSpPr>
            <a:spLocks noGrp="1"/>
          </p:cNvSpPr>
          <p:nvPr>
            <p:ph type="dt" sz="half" idx="10"/>
          </p:nvPr>
        </p:nvSpPr>
        <p:spPr/>
        <p:txBody>
          <a:bodyPr rtlCol="0"/>
          <a:lstStyle/>
          <a:p>
            <a:pPr rtl="0"/>
            <a:fld id="{445ED878-120A-4DA2-9962-BD0DF183900A}" type="datetime1">
              <a:rPr lang="it-IT" noProof="0" smtClean="0"/>
              <a:t>02/03/2020</a:t>
            </a:fld>
            <a:endParaRPr lang="it-IT" noProof="0"/>
          </a:p>
        </p:txBody>
      </p:sp>
      <p:sp>
        <p:nvSpPr>
          <p:cNvPr id="4" name="Segnaposto piè di pagina 3"/>
          <p:cNvSpPr>
            <a:spLocks noGrp="1"/>
          </p:cNvSpPr>
          <p:nvPr>
            <p:ph type="ftr" sz="quarter" idx="11"/>
          </p:nvPr>
        </p:nvSpPr>
        <p:spPr/>
        <p:txBody>
          <a:bodyPr rtlCol="0"/>
          <a:lstStyle/>
          <a:p>
            <a:pPr rtl="0"/>
            <a:endParaRPr lang="it-IT" noProof="0"/>
          </a:p>
        </p:txBody>
      </p:sp>
      <p:sp>
        <p:nvSpPr>
          <p:cNvPr id="5" name="Segnaposto numero diapositiva 4"/>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
        <p:nvSpPr>
          <p:cNvPr id="8" name="Casella di testo 7"/>
          <p:cNvSpPr txBox="1"/>
          <p:nvPr/>
        </p:nvSpPr>
        <p:spPr>
          <a:xfrm>
            <a:off x="2196172" y="641226"/>
            <a:ext cx="415636" cy="369332"/>
          </a:xfrm>
          <a:prstGeom prst="rect">
            <a:avLst/>
          </a:prstGeom>
          <a:noFill/>
        </p:spPr>
        <p:txBody>
          <a:bodyPr wrap="square" rtlCol="0">
            <a:spAutoFit/>
          </a:bodyPr>
          <a:lstStyle/>
          <a:p>
            <a:pPr algn="r" rtl="0"/>
            <a:r>
              <a:rPr lang="it-IT" sz="1800" noProof="0">
                <a:solidFill>
                  <a:schemeClr val="accent6"/>
                </a:solidFill>
                <a:latin typeface="Wingdings 3" panose="05040102010807070707" pitchFamily="18" charset="2"/>
              </a:rPr>
              <a:t>z</a:t>
            </a:r>
            <a:endParaRPr lang="it-IT" sz="1000" noProof="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12" name="Rettangolo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ttangolo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Segnaposto data 1"/>
          <p:cNvSpPr>
            <a:spLocks noGrp="1"/>
          </p:cNvSpPr>
          <p:nvPr>
            <p:ph type="dt" sz="half" idx="10"/>
          </p:nvPr>
        </p:nvSpPr>
        <p:spPr/>
        <p:txBody>
          <a:bodyPr rtlCol="0"/>
          <a:lstStyle/>
          <a:p>
            <a:pPr rtl="0"/>
            <a:fld id="{40690856-B68F-4514-AAB1-2D9EF2BB5242}" type="datetime1">
              <a:rPr lang="it-IT" noProof="0" smtClean="0"/>
              <a:t>02/03/2020</a:t>
            </a:fld>
            <a:endParaRPr lang="it-IT" noProof="0"/>
          </a:p>
        </p:txBody>
      </p:sp>
      <p:sp>
        <p:nvSpPr>
          <p:cNvPr id="3" name="Segnaposto piè di pagina 2"/>
          <p:cNvSpPr>
            <a:spLocks noGrp="1"/>
          </p:cNvSpPr>
          <p:nvPr>
            <p:ph type="ftr" sz="quarter" idx="11"/>
          </p:nvPr>
        </p:nvSpPr>
        <p:spPr/>
        <p:txBody>
          <a:bodyPr rtlCol="0"/>
          <a:lstStyle/>
          <a:p>
            <a:pPr rtl="0"/>
            <a:endParaRPr lang="it-IT" noProof="0"/>
          </a:p>
        </p:txBody>
      </p:sp>
      <p:sp>
        <p:nvSpPr>
          <p:cNvPr id="4" name="Segnaposto numero diapositiva 3"/>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5" name="Rettangolo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ttangolo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Casella di testo 9"/>
          <p:cNvSpPr txBox="1"/>
          <p:nvPr/>
        </p:nvSpPr>
        <p:spPr>
          <a:xfrm>
            <a:off x="1554154" y="1127550"/>
            <a:ext cx="415636" cy="369332"/>
          </a:xfrm>
          <a:prstGeom prst="rect">
            <a:avLst/>
          </a:prstGeom>
          <a:noFill/>
        </p:spPr>
        <p:txBody>
          <a:bodyPr wrap="square" rtlCol="0">
            <a:spAutoFit/>
          </a:bodyPr>
          <a:lstStyle/>
          <a:p>
            <a:pPr algn="r" rtl="0"/>
            <a:r>
              <a:rPr lang="it-IT" sz="1800" noProof="0">
                <a:solidFill>
                  <a:schemeClr val="accent6"/>
                </a:solidFill>
                <a:latin typeface="Wingdings 3" panose="05040102010807070707" pitchFamily="18" charset="2"/>
              </a:rPr>
              <a:t>z</a:t>
            </a:r>
            <a:endParaRPr lang="it-IT" sz="1000" noProof="0">
              <a:solidFill>
                <a:schemeClr val="accent6"/>
              </a:solidFill>
              <a:latin typeface="MS Shell Dlg 2" panose="020B0604030504040204" pitchFamily="34" charset="0"/>
            </a:endParaRPr>
          </a:p>
        </p:txBody>
      </p:sp>
      <p:sp>
        <p:nvSpPr>
          <p:cNvPr id="2" name="Titolo 1"/>
          <p:cNvSpPr>
            <a:spLocks noGrp="1"/>
          </p:cNvSpPr>
          <p:nvPr>
            <p:ph type="title"/>
          </p:nvPr>
        </p:nvSpPr>
        <p:spPr>
          <a:xfrm>
            <a:off x="1970323" y="1282451"/>
            <a:ext cx="2664361" cy="1903241"/>
          </a:xfrm>
        </p:spPr>
        <p:txBody>
          <a:bodyPr rtlCol="0" anchor="b">
            <a:normAutofit/>
          </a:bodyPr>
          <a:lstStyle>
            <a:lvl1pPr algn="l">
              <a:defRPr sz="2400"/>
            </a:lvl1pPr>
          </a:lstStyle>
          <a:p>
            <a:pPr rtl="0"/>
            <a:r>
              <a:rPr lang="it-IT" noProof="0" smtClean="0"/>
              <a:t>Fare clic per modificare lo stile del titolo</a:t>
            </a:r>
            <a:endParaRPr lang="it-IT" noProof="0"/>
          </a:p>
        </p:txBody>
      </p:sp>
      <p:sp>
        <p:nvSpPr>
          <p:cNvPr id="3" name="Segnaposto contenuto 2"/>
          <p:cNvSpPr>
            <a:spLocks noGrp="1"/>
          </p:cNvSpPr>
          <p:nvPr>
            <p:ph idx="1"/>
          </p:nvPr>
        </p:nvSpPr>
        <p:spPr>
          <a:xfrm>
            <a:off x="5120154" y="805818"/>
            <a:ext cx="5446278" cy="5244126"/>
          </a:xfrm>
        </p:spPr>
        <p:txBody>
          <a:bodyPr rtlCol="0" anchor="ctr"/>
          <a:lstStyle/>
          <a:p>
            <a:pPr lvl="0" rtl="0"/>
            <a:r>
              <a:rPr lang="it-IT" noProof="0" smtClean="0"/>
              <a:t>Modifica gli stili del testo dello schema</a:t>
            </a:r>
          </a:p>
          <a:p>
            <a:pPr lvl="1" rtl="0"/>
            <a:r>
              <a:rPr lang="it-IT" noProof="0" smtClean="0"/>
              <a:t>Secondo livello</a:t>
            </a:r>
          </a:p>
          <a:p>
            <a:pPr lvl="2" rtl="0"/>
            <a:r>
              <a:rPr lang="it-IT" noProof="0" smtClean="0"/>
              <a:t>Terzo livello</a:t>
            </a:r>
          </a:p>
          <a:p>
            <a:pPr lvl="3" rtl="0"/>
            <a:r>
              <a:rPr lang="it-IT" noProof="0" smtClean="0"/>
              <a:t>Quarto livello</a:t>
            </a:r>
          </a:p>
          <a:p>
            <a:pPr lvl="4" rtl="0"/>
            <a:r>
              <a:rPr lang="it-IT" noProof="0" smtClean="0"/>
              <a:t>Quinto livello</a:t>
            </a:r>
            <a:endParaRPr lang="it-IT" noProof="0"/>
          </a:p>
        </p:txBody>
      </p:sp>
      <p:sp>
        <p:nvSpPr>
          <p:cNvPr id="4" name="Segnaposto testo 3"/>
          <p:cNvSpPr>
            <a:spLocks noGrp="1"/>
          </p:cNvSpPr>
          <p:nvPr>
            <p:ph type="body" sz="half" idx="2"/>
          </p:nvPr>
        </p:nvSpPr>
        <p:spPr>
          <a:xfrm>
            <a:off x="1970322" y="3186154"/>
            <a:ext cx="2664361" cy="2386397"/>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smtClean="0"/>
              <a:t>Modifica gli stili del testo dello schema</a:t>
            </a:r>
          </a:p>
        </p:txBody>
      </p:sp>
      <p:sp>
        <p:nvSpPr>
          <p:cNvPr id="5" name="Segnaposto data 4"/>
          <p:cNvSpPr>
            <a:spLocks noGrp="1"/>
          </p:cNvSpPr>
          <p:nvPr>
            <p:ph type="dt" sz="half" idx="10"/>
          </p:nvPr>
        </p:nvSpPr>
        <p:spPr/>
        <p:txBody>
          <a:bodyPr rtlCol="0"/>
          <a:lstStyle/>
          <a:p>
            <a:pPr rtl="0"/>
            <a:fld id="{E0A07C3C-4851-471D-AF82-45CE5AE1F9B0}" type="datetime1">
              <a:rPr lang="it-IT" noProof="0" smtClean="0"/>
              <a:t>02/03/2020</a:t>
            </a:fld>
            <a:endParaRPr lang="it-IT" noProof="0"/>
          </a:p>
        </p:txBody>
      </p:sp>
      <p:sp>
        <p:nvSpPr>
          <p:cNvPr id="6" name="Segnaposto piè di pagina 5"/>
          <p:cNvSpPr>
            <a:spLocks noGrp="1"/>
          </p:cNvSpPr>
          <p:nvPr>
            <p:ph type="ftr" sz="quarter" idx="11"/>
          </p:nvPr>
        </p:nvSpPr>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19" name="Rettangolo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ttangolo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rtlCol="0"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smtClean="0"/>
              <a:t>Fare clic sull'icona per inserire un'immagine</a:t>
            </a:r>
            <a:endParaRPr lang="it-IT" noProof="0"/>
          </a:p>
        </p:txBody>
      </p:sp>
      <p:sp>
        <p:nvSpPr>
          <p:cNvPr id="10" name="Casella di testo 9"/>
          <p:cNvSpPr txBox="1"/>
          <p:nvPr/>
        </p:nvSpPr>
        <p:spPr>
          <a:xfrm>
            <a:off x="1554686" y="1127550"/>
            <a:ext cx="415636" cy="369332"/>
          </a:xfrm>
          <a:prstGeom prst="rect">
            <a:avLst/>
          </a:prstGeom>
          <a:noFill/>
        </p:spPr>
        <p:txBody>
          <a:bodyPr wrap="square" rtlCol="0">
            <a:spAutoFit/>
          </a:bodyPr>
          <a:lstStyle/>
          <a:p>
            <a:pPr algn="r" rtl="0"/>
            <a:r>
              <a:rPr lang="it-IT" sz="1800" noProof="0">
                <a:solidFill>
                  <a:schemeClr val="accent6"/>
                </a:solidFill>
                <a:latin typeface="Wingdings 3" panose="05040102010807070707" pitchFamily="18" charset="2"/>
              </a:rPr>
              <a:t>z</a:t>
            </a:r>
            <a:endParaRPr lang="it-IT" sz="1000" noProof="0">
              <a:solidFill>
                <a:schemeClr val="accent6"/>
              </a:solidFill>
              <a:latin typeface="MS Shell Dlg 2" panose="020B0604030504040204" pitchFamily="34" charset="0"/>
            </a:endParaRPr>
          </a:p>
        </p:txBody>
      </p:sp>
      <p:sp>
        <p:nvSpPr>
          <p:cNvPr id="2" name="Titolo 1"/>
          <p:cNvSpPr>
            <a:spLocks noGrp="1"/>
          </p:cNvSpPr>
          <p:nvPr>
            <p:ph type="title"/>
          </p:nvPr>
        </p:nvSpPr>
        <p:spPr>
          <a:xfrm>
            <a:off x="1971241" y="1282452"/>
            <a:ext cx="3970986" cy="1900473"/>
          </a:xfrm>
        </p:spPr>
        <p:txBody>
          <a:bodyPr rtlCol="0" anchor="b">
            <a:normAutofit/>
          </a:bodyPr>
          <a:lstStyle>
            <a:lvl1pPr algn="l">
              <a:defRPr sz="3200"/>
            </a:lvl1pPr>
          </a:lstStyle>
          <a:p>
            <a:pPr rtl="0"/>
            <a:r>
              <a:rPr lang="it-IT" noProof="0" smtClean="0"/>
              <a:t>Fare clic per modificare lo stile del titolo</a:t>
            </a:r>
            <a:endParaRPr lang="it-IT" noProof="0"/>
          </a:p>
        </p:txBody>
      </p:sp>
      <p:sp>
        <p:nvSpPr>
          <p:cNvPr id="4" name="Segnaposto testo 3"/>
          <p:cNvSpPr>
            <a:spLocks noGrp="1"/>
          </p:cNvSpPr>
          <p:nvPr>
            <p:ph type="body" sz="half" idx="2"/>
          </p:nvPr>
        </p:nvSpPr>
        <p:spPr>
          <a:xfrm>
            <a:off x="1970322" y="3182928"/>
            <a:ext cx="3971874" cy="2386394"/>
          </a:xfrm>
        </p:spPr>
        <p:txBody>
          <a:bodyPr rtlCol="0">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smtClean="0"/>
              <a:t>Modifica gli stili del testo dello schema</a:t>
            </a:r>
          </a:p>
        </p:txBody>
      </p:sp>
      <p:sp>
        <p:nvSpPr>
          <p:cNvPr id="5" name="Segnaposto data 4"/>
          <p:cNvSpPr>
            <a:spLocks noGrp="1"/>
          </p:cNvSpPr>
          <p:nvPr>
            <p:ph type="dt" sz="half" idx="10"/>
          </p:nvPr>
        </p:nvSpPr>
        <p:spPr/>
        <p:txBody>
          <a:bodyPr rtlCol="0"/>
          <a:lstStyle/>
          <a:p>
            <a:pPr rtl="0"/>
            <a:fld id="{61AA30A6-D54C-4049-8F5E-02C07A28630B}" type="datetime1">
              <a:rPr lang="it-IT" noProof="0" smtClean="0"/>
              <a:t>02/03/2020</a:t>
            </a:fld>
            <a:endParaRPr lang="it-IT" noProof="0"/>
          </a:p>
        </p:txBody>
      </p:sp>
      <p:sp>
        <p:nvSpPr>
          <p:cNvPr id="6" name="Segnaposto piè di pagina 5"/>
          <p:cNvSpPr>
            <a:spLocks noGrp="1"/>
          </p:cNvSpPr>
          <p:nvPr>
            <p:ph type="ftr" sz="quarter" idx="11"/>
          </p:nvPr>
        </p:nvSpPr>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6D22F896-40B5-4ADD-8801-0D06FADFA095}" type="slidenum">
              <a:rPr lang="it-IT" noProof="0" smtClean="0"/>
              <a:t>‹N›</a:t>
            </a:fld>
            <a:endParaRPr lang="it-IT"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Immagin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Immagin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ttangolo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Segnaposto titolo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pPr rtl="0"/>
            <a:r>
              <a:rPr lang="it-IT" noProof="0"/>
              <a:t>Fare clic per modificare lo stile del titolo dello schema</a:t>
            </a:r>
          </a:p>
        </p:txBody>
      </p:sp>
      <p:sp>
        <p:nvSpPr>
          <p:cNvPr id="3" name="Segnaposto testo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pPr rtl="0"/>
            <a:fld id="{F65DFF4E-0AEA-4D28-B471-6E8ED4DFBCD9}" type="datetime1">
              <a:rPr lang="it-IT" noProof="0" smtClean="0"/>
              <a:t>02/03/2020</a:t>
            </a:fld>
            <a:endParaRPr lang="it-IT" noProof="0"/>
          </a:p>
        </p:txBody>
      </p:sp>
      <p:sp>
        <p:nvSpPr>
          <p:cNvPr id="5" name="Segnaposto piè di pagina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pPr rtl="0"/>
            <a:endParaRPr lang="it-IT" noProof="0"/>
          </a:p>
        </p:txBody>
      </p:sp>
      <p:sp>
        <p:nvSpPr>
          <p:cNvPr id="6" name="Segnaposto numero diapositiva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pPr rtl="0"/>
            <a:fld id="{6D22F896-40B5-4ADD-8801-0D06FADFA095}" type="slidenum">
              <a:rPr lang="it-IT" noProof="0" smtClean="0"/>
              <a:pPr rtl="0"/>
              <a:t>‹N›</a:t>
            </a:fld>
            <a:endParaRPr lang="it-IT" noProof="0"/>
          </a:p>
        </p:txBody>
      </p:sp>
      <p:sp>
        <p:nvSpPr>
          <p:cNvPr id="57" name="Rettangolo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it.wikipedia.org/wiki/Dioico" TargetMode="External"/><Relationship Id="rId7" Type="http://schemas.openxmlformats.org/officeDocument/2006/relationships/hyperlink" Target="https://it.wikipedia.org/wiki/Drupa" TargetMode="External"/><Relationship Id="rId2" Type="http://schemas.openxmlformats.org/officeDocument/2006/relationships/hyperlink" Target="https://it.wikipedia.org/wiki/Foglia" TargetMode="External"/><Relationship Id="rId1" Type="http://schemas.openxmlformats.org/officeDocument/2006/relationships/slideLayout" Target="../slideLayouts/slideLayout2.xml"/><Relationship Id="rId6" Type="http://schemas.openxmlformats.org/officeDocument/2006/relationships/hyperlink" Target="https://it.wikipedia.org/wiki/Frutto" TargetMode="External"/><Relationship Id="rId5" Type="http://schemas.openxmlformats.org/officeDocument/2006/relationships/hyperlink" Target="https://it.wikipedia.org/wiki/Infiorescenza" TargetMode="External"/><Relationship Id="rId4" Type="http://schemas.openxmlformats.org/officeDocument/2006/relationships/hyperlink" Target="https://it.wikipedia.org/wiki/Fiore"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it.wikipedia.org/wiki/Pianta_perenne" TargetMode="External"/><Relationship Id="rId13" Type="http://schemas.openxmlformats.org/officeDocument/2006/relationships/hyperlink" Target="https://it.wikipedia.org/wiki/Ombrella" TargetMode="External"/><Relationship Id="rId18" Type="http://schemas.openxmlformats.org/officeDocument/2006/relationships/image" Target="../media/image52.png"/><Relationship Id="rId3" Type="http://schemas.openxmlformats.org/officeDocument/2006/relationships/hyperlink" Target="https://it.wikipedia.org/wiki/Bulbo" TargetMode="External"/><Relationship Id="rId7" Type="http://schemas.openxmlformats.org/officeDocument/2006/relationships/hyperlink" Target="https://it.wikipedia.org/wiki/Mar_Nero" TargetMode="External"/><Relationship Id="rId12" Type="http://schemas.openxmlformats.org/officeDocument/2006/relationships/hyperlink" Target="https://it.wikipedia.org/wiki/Infiorescenze" TargetMode="External"/><Relationship Id="rId17" Type="http://schemas.openxmlformats.org/officeDocument/2006/relationships/image" Target="../media/image51.jpeg"/><Relationship Id="rId2" Type="http://schemas.openxmlformats.org/officeDocument/2006/relationships/hyperlink" Target="https://it.wikipedia.org/wiki/Plantae" TargetMode="External"/><Relationship Id="rId16" Type="http://schemas.openxmlformats.org/officeDocument/2006/relationships/hyperlink" Target="https://it.wikipedia.org/wiki/Semi" TargetMode="External"/><Relationship Id="rId1" Type="http://schemas.openxmlformats.org/officeDocument/2006/relationships/slideLayout" Target="../slideLayouts/slideLayout7.xml"/><Relationship Id="rId6" Type="http://schemas.openxmlformats.org/officeDocument/2006/relationships/hyperlink" Target="https://it.wikipedia.org/wiki/Mar_Mediterraneo" TargetMode="External"/><Relationship Id="rId11" Type="http://schemas.openxmlformats.org/officeDocument/2006/relationships/hyperlink" Target="https://it.wikipedia.org/wiki/Fiori" TargetMode="External"/><Relationship Id="rId5" Type="http://schemas.openxmlformats.org/officeDocument/2006/relationships/hyperlink" Target="https://it.wikipedia.org/wiki/Amaryllidaceae" TargetMode="External"/><Relationship Id="rId15" Type="http://schemas.openxmlformats.org/officeDocument/2006/relationships/hyperlink" Target="https://it.wikipedia.org/wiki/Capsula_(botanica)" TargetMode="External"/><Relationship Id="rId10" Type="http://schemas.openxmlformats.org/officeDocument/2006/relationships/hyperlink" Target="https://it.wikipedia.org/wiki/Foglie" TargetMode="External"/><Relationship Id="rId4" Type="http://schemas.openxmlformats.org/officeDocument/2006/relationships/hyperlink" Target="https://it.wikipedia.org/wiki/Famiglia_(tassonomia)" TargetMode="External"/><Relationship Id="rId9" Type="http://schemas.openxmlformats.org/officeDocument/2006/relationships/hyperlink" Target="https://it.wikipedia.org/wiki/Fusto" TargetMode="External"/><Relationship Id="rId14" Type="http://schemas.openxmlformats.org/officeDocument/2006/relationships/hyperlink" Target="https://it.wikipedia.org/wiki/Frutt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8" Type="http://schemas.openxmlformats.org/officeDocument/2006/relationships/hyperlink" Target="https://it.wikipedia.org/wiki/Arbusto" TargetMode="External"/><Relationship Id="rId13" Type="http://schemas.openxmlformats.org/officeDocument/2006/relationships/hyperlink" Target="https://it.wikipedia.org/wiki/Foglie" TargetMode="External"/><Relationship Id="rId3" Type="http://schemas.openxmlformats.org/officeDocument/2006/relationships/hyperlink" Target="https://it.wikipedia.org/wiki/Famiglia_(tassonomia)" TargetMode="External"/><Relationship Id="rId7" Type="http://schemas.openxmlformats.org/officeDocument/2006/relationships/hyperlink" Target="https://it.wikipedia.org/wiki/Macchia_mediterranea" TargetMode="External"/><Relationship Id="rId12" Type="http://schemas.openxmlformats.org/officeDocument/2006/relationships/hyperlink" Target="https://it.wikipedia.org/wiki/Corteccia_(botanica)" TargetMode="External"/><Relationship Id="rId2" Type="http://schemas.openxmlformats.org/officeDocument/2006/relationships/hyperlink" Target="https://it.wikipedia.org/wiki/Plantae" TargetMode="External"/><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hyperlink" Target="https://it.wikipedia.org/wiki/Myrtus" TargetMode="External"/><Relationship Id="rId11" Type="http://schemas.openxmlformats.org/officeDocument/2006/relationships/hyperlink" Target="https://it.wikipedia.org/wiki/Latifoglie" TargetMode="External"/><Relationship Id="rId5" Type="http://schemas.openxmlformats.org/officeDocument/2006/relationships/hyperlink" Target="https://it.wikipedia.org/wiki/Genere_(tassonomia)" TargetMode="External"/><Relationship Id="rId15" Type="http://schemas.openxmlformats.org/officeDocument/2006/relationships/hyperlink" Target="https://it.wikipedia.org/wiki/Bacche" TargetMode="External"/><Relationship Id="rId10" Type="http://schemas.openxmlformats.org/officeDocument/2006/relationships/hyperlink" Target="https://it.wikipedia.org/wiki/Sempreverde" TargetMode="External"/><Relationship Id="rId4" Type="http://schemas.openxmlformats.org/officeDocument/2006/relationships/hyperlink" Target="https://it.wikipedia.org/wiki/Myrtaceae" TargetMode="External"/><Relationship Id="rId9" Type="http://schemas.openxmlformats.org/officeDocument/2006/relationships/hyperlink" Target="https://it.wikipedia.org/wiki/Cespuglio" TargetMode="External"/><Relationship Id="rId14" Type="http://schemas.openxmlformats.org/officeDocument/2006/relationships/hyperlink" Target="https://it.wikipedia.org/wiki/Fiori"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hyperlink" Target="https://it.wikipedia.org/wiki/Floricoltura" TargetMode="External"/><Relationship Id="rId3" Type="http://schemas.openxmlformats.org/officeDocument/2006/relationships/hyperlink" Target="https://it.wikipedia.org/wiki/Legno" TargetMode="External"/><Relationship Id="rId7" Type="http://schemas.openxmlformats.org/officeDocument/2006/relationships/hyperlink" Target="https://it.wikipedia.org/wiki/Pianta_ornamentale" TargetMode="External"/><Relationship Id="rId12" Type="http://schemas.openxmlformats.org/officeDocument/2006/relationships/image" Target="../media/image19.png"/><Relationship Id="rId2" Type="http://schemas.openxmlformats.org/officeDocument/2006/relationships/hyperlink" Target="https://it.wikipedia.org/wiki/Olio_essenziale" TargetMode="External"/><Relationship Id="rId1" Type="http://schemas.openxmlformats.org/officeDocument/2006/relationships/slideLayout" Target="../slideLayouts/slideLayout4.xml"/><Relationship Id="rId6" Type="http://schemas.openxmlformats.org/officeDocument/2006/relationships/hyperlink" Target="https://it.wikipedia.org/wiki/Frangivento" TargetMode="External"/><Relationship Id="rId11" Type="http://schemas.openxmlformats.org/officeDocument/2006/relationships/hyperlink" Target="https://it.wikipedia.org/wiki/Italia" TargetMode="External"/><Relationship Id="rId5" Type="http://schemas.openxmlformats.org/officeDocument/2006/relationships/hyperlink" Target="https://it.wikipedia.org/w/index.php?title=Apprestamenti_protettivi&amp;action=edit&amp;redlink=1" TargetMode="External"/><Relationship Id="rId10" Type="http://schemas.openxmlformats.org/officeDocument/2006/relationships/hyperlink" Target="https://it.wikipedia.org/wiki/Eucalyptus_regnans" TargetMode="External"/><Relationship Id="rId4" Type="http://schemas.openxmlformats.org/officeDocument/2006/relationships/hyperlink" Target="https://it.wikipedia.org/wiki/Carta" TargetMode="External"/><Relationship Id="rId9" Type="http://schemas.openxmlformats.org/officeDocument/2006/relationships/hyperlink" Target="https://it.wikipedia.org/wiki/Sempreverde"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it.wikipedia.org/wiki/Fuoco_di_Sant'Antonio" TargetMode="External"/><Relationship Id="rId3" Type="http://schemas.openxmlformats.org/officeDocument/2006/relationships/hyperlink" Target="https://it.wikipedia.org/wiki/Apparato_urogenitale" TargetMode="External"/><Relationship Id="rId7" Type="http://schemas.openxmlformats.org/officeDocument/2006/relationships/hyperlink" Target="https://it.wikipedia.org/wiki/Vescica" TargetMode="External"/><Relationship Id="rId2" Type="http://schemas.openxmlformats.org/officeDocument/2006/relationships/hyperlink" Target="https://it.wikipedia.org/wiki/Interior_design" TargetMode="External"/><Relationship Id="rId1" Type="http://schemas.openxmlformats.org/officeDocument/2006/relationships/slideLayout" Target="../slideLayouts/slideLayout1.xml"/><Relationship Id="rId6" Type="http://schemas.openxmlformats.org/officeDocument/2006/relationships/hyperlink" Target="https://it.wikipedia.org/wiki/Reumatismi" TargetMode="External"/><Relationship Id="rId5" Type="http://schemas.openxmlformats.org/officeDocument/2006/relationships/hyperlink" Target="https://it.wikipedia.org/wiki/Antinfiammatorio" TargetMode="External"/><Relationship Id="rId10" Type="http://schemas.openxmlformats.org/officeDocument/2006/relationships/image" Target="../media/image21.JPG"/><Relationship Id="rId4" Type="http://schemas.openxmlformats.org/officeDocument/2006/relationships/hyperlink" Target="https://it.wikipedia.org/wiki/Antivirali" TargetMode="External"/><Relationship Id="rId9"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219200" y="381000"/>
            <a:ext cx="5613400" cy="2308324"/>
          </a:xfrm>
          <a:prstGeom prst="rect">
            <a:avLst/>
          </a:prstGeom>
          <a:noFill/>
        </p:spPr>
        <p:txBody>
          <a:bodyPr wrap="square" rtlCol="0">
            <a:spAutoFit/>
          </a:bodyPr>
          <a:lstStyle/>
          <a:p>
            <a:r>
              <a:rPr lang="it-IT" sz="4800" b="1" dirty="0" smtClean="0">
                <a:ln w="9525">
                  <a:solidFill>
                    <a:schemeClr val="bg1"/>
                  </a:solidFill>
                  <a:prstDash val="solid"/>
                </a:ln>
                <a:effectLst>
                  <a:outerShdw blurRad="12700" dist="38100" dir="2700000" algn="tl" rotWithShape="0">
                    <a:schemeClr val="bg1">
                      <a:lumMod val="50000"/>
                    </a:schemeClr>
                  </a:outerShdw>
                </a:effectLst>
              </a:rPr>
              <a:t>ESCURSIONE GUIDATA A IMBUTILLO</a:t>
            </a:r>
            <a:endParaRPr lang="it-IT" sz="4800" b="1" dirty="0">
              <a:ln w="9525">
                <a:solidFill>
                  <a:schemeClr val="bg1"/>
                </a:solidFill>
                <a:prstDash val="solid"/>
              </a:ln>
              <a:effectLst>
                <a:outerShdw blurRad="12700" dist="38100" dir="2700000" algn="tl" rotWithShape="0">
                  <a:schemeClr val="bg1">
                    <a:lumMod val="50000"/>
                  </a:schemeClr>
                </a:outerShdw>
              </a:effectLst>
            </a:endParaRPr>
          </a:p>
        </p:txBody>
      </p:sp>
      <p:pic>
        <p:nvPicPr>
          <p:cNvPr id="4" name="Immagine 3"/>
          <p:cNvPicPr>
            <a:picLocks noChangeAspect="1"/>
          </p:cNvPicPr>
          <p:nvPr/>
        </p:nvPicPr>
        <p:blipFill>
          <a:blip r:embed="rId2"/>
          <a:stretch>
            <a:fillRect/>
          </a:stretch>
        </p:blipFill>
        <p:spPr>
          <a:xfrm>
            <a:off x="6286500" y="0"/>
            <a:ext cx="5210707" cy="6932426"/>
          </a:xfrm>
          <a:prstGeom prst="rect">
            <a:avLst/>
          </a:prstGeom>
        </p:spPr>
      </p:pic>
    </p:spTree>
    <p:extLst>
      <p:ext uri="{BB962C8B-B14F-4D97-AF65-F5344CB8AC3E}">
        <p14:creationId xmlns:p14="http://schemas.microsoft.com/office/powerpoint/2010/main" val="3580621620"/>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971000" y="165993"/>
            <a:ext cx="8382000" cy="646331"/>
          </a:xfrm>
          <a:prstGeom prst="rect">
            <a:avLst/>
          </a:prstGeom>
        </p:spPr>
        <p:txBody>
          <a:bodyPr wrap="square">
            <a:spAutoFit/>
          </a:bodyPr>
          <a:lstStyle/>
          <a:p>
            <a:r>
              <a:rPr lang="it-IT" dirty="0"/>
              <a:t>Pianta con foglie aghiformi e strutture riproduttive simili a </a:t>
            </a:r>
            <a:r>
              <a:rPr lang="it-IT" u="sng" dirty="0">
                <a:solidFill>
                  <a:schemeClr val="accent6">
                    <a:lumMod val="75000"/>
                  </a:schemeClr>
                </a:solidFill>
              </a:rPr>
              <a:t>frutti carnosi </a:t>
            </a:r>
            <a:r>
              <a:rPr lang="it-IT" dirty="0"/>
              <a:t>dette galbuli o più propriamente detti coccole tipici del solo genere </a:t>
            </a:r>
            <a:r>
              <a:rPr lang="it-IT" dirty="0" err="1"/>
              <a:t>Juniperus</a:t>
            </a:r>
            <a:r>
              <a:rPr lang="it-IT" dirty="0"/>
              <a:t>.</a:t>
            </a:r>
          </a:p>
        </p:txBody>
      </p:sp>
      <p:sp>
        <p:nvSpPr>
          <p:cNvPr id="6" name="Rettangolo 5"/>
          <p:cNvSpPr/>
          <p:nvPr/>
        </p:nvSpPr>
        <p:spPr>
          <a:xfrm>
            <a:off x="971002" y="838443"/>
            <a:ext cx="8003177" cy="646331"/>
          </a:xfrm>
          <a:prstGeom prst="rect">
            <a:avLst/>
          </a:prstGeom>
        </p:spPr>
        <p:txBody>
          <a:bodyPr wrap="square">
            <a:spAutoFit/>
          </a:bodyPr>
          <a:lstStyle/>
          <a:p>
            <a:r>
              <a:rPr lang="it-IT" dirty="0"/>
              <a:t>Il portamento può essere </a:t>
            </a:r>
            <a:r>
              <a:rPr lang="it-IT" u="sng" dirty="0">
                <a:solidFill>
                  <a:schemeClr val="accent6">
                    <a:lumMod val="75000"/>
                  </a:schemeClr>
                </a:solidFill>
              </a:rPr>
              <a:t>arboreo</a:t>
            </a:r>
            <a:r>
              <a:rPr lang="it-IT" dirty="0"/>
              <a:t> o </a:t>
            </a:r>
            <a:r>
              <a:rPr lang="it-IT" u="sng" dirty="0">
                <a:solidFill>
                  <a:schemeClr val="accent6">
                    <a:lumMod val="75000"/>
                  </a:schemeClr>
                </a:solidFill>
              </a:rPr>
              <a:t>strisciante </a:t>
            </a:r>
            <a:r>
              <a:rPr lang="it-IT" dirty="0"/>
              <a:t>a seconda del tipo di habitat in cui la pianta si trova a </a:t>
            </a:r>
            <a:r>
              <a:rPr lang="it-IT" dirty="0" smtClean="0"/>
              <a:t>vivere.</a:t>
            </a:r>
            <a:endParaRPr lang="it-IT" dirty="0"/>
          </a:p>
        </p:txBody>
      </p:sp>
      <p:sp>
        <p:nvSpPr>
          <p:cNvPr id="7" name="Rettangolo 6"/>
          <p:cNvSpPr/>
          <p:nvPr/>
        </p:nvSpPr>
        <p:spPr>
          <a:xfrm>
            <a:off x="971001" y="1635396"/>
            <a:ext cx="8003178" cy="923330"/>
          </a:xfrm>
          <a:prstGeom prst="rect">
            <a:avLst/>
          </a:prstGeom>
        </p:spPr>
        <p:txBody>
          <a:bodyPr wrap="square">
            <a:spAutoFit/>
          </a:bodyPr>
          <a:lstStyle/>
          <a:p>
            <a:r>
              <a:rPr lang="it-IT" dirty="0"/>
              <a:t>Il ginepro è una </a:t>
            </a:r>
            <a:r>
              <a:rPr lang="it-IT" dirty="0" smtClean="0"/>
              <a:t>gimnosperma, </a:t>
            </a:r>
            <a:r>
              <a:rPr lang="it-IT" dirty="0"/>
              <a:t>è una pianta con poche esigenze idriche, per cui è facile trovarla in luoghi non facilmente popolabili da altre </a:t>
            </a:r>
            <a:r>
              <a:rPr lang="it-IT" dirty="0" smtClean="0"/>
              <a:t>piante </a:t>
            </a:r>
            <a:r>
              <a:rPr lang="it-IT" dirty="0"/>
              <a:t>e ambienti </a:t>
            </a:r>
            <a:r>
              <a:rPr lang="it-IT" dirty="0" smtClean="0"/>
              <a:t>mediterranei.</a:t>
            </a:r>
            <a:endParaRPr lang="it-IT" dirty="0"/>
          </a:p>
        </p:txBody>
      </p:sp>
      <p:sp>
        <p:nvSpPr>
          <p:cNvPr id="8" name="Rettangolo 7"/>
          <p:cNvSpPr/>
          <p:nvPr/>
        </p:nvSpPr>
        <p:spPr>
          <a:xfrm>
            <a:off x="910965" y="2675901"/>
            <a:ext cx="8003179" cy="923330"/>
          </a:xfrm>
          <a:prstGeom prst="rect">
            <a:avLst/>
          </a:prstGeom>
        </p:spPr>
        <p:txBody>
          <a:bodyPr wrap="square">
            <a:spAutoFit/>
          </a:bodyPr>
          <a:lstStyle/>
          <a:p>
            <a:r>
              <a:rPr lang="it-IT" dirty="0"/>
              <a:t>La coltivazione del ginepro richiede clima </a:t>
            </a:r>
            <a:r>
              <a:rPr lang="it-IT" dirty="0" smtClean="0"/>
              <a:t>temperato, </a:t>
            </a:r>
            <a:r>
              <a:rPr lang="it-IT" dirty="0"/>
              <a:t>esposizione in pieno sole o mezz'ombra, e suolo ricco ma sabbioso o carsico</a:t>
            </a:r>
            <a:r>
              <a:rPr lang="it-IT" dirty="0" smtClean="0"/>
              <a:t>.</a:t>
            </a:r>
            <a:endParaRPr lang="it-IT" dirty="0"/>
          </a:p>
          <a:p>
            <a:r>
              <a:rPr lang="it-IT" dirty="0"/>
              <a:t>Si moltiplica con la semina o per </a:t>
            </a:r>
            <a:r>
              <a:rPr lang="it-IT" u="sng" dirty="0">
                <a:solidFill>
                  <a:schemeClr val="accent6">
                    <a:lumMod val="75000"/>
                  </a:schemeClr>
                </a:solidFill>
              </a:rPr>
              <a:t>talea</a:t>
            </a:r>
            <a:r>
              <a:rPr lang="it-IT" dirty="0"/>
              <a:t> di nuovi getti in primavera.</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382611" y="697526"/>
            <a:ext cx="4252263" cy="3189197"/>
          </a:xfrm>
          <a:prstGeom prst="rect">
            <a:avLst/>
          </a:prstGeom>
          <a:ln>
            <a:noFill/>
          </a:ln>
          <a:effectLst>
            <a:softEdge rad="112500"/>
          </a:effectLst>
        </p:spPr>
      </p:pic>
      <p:pic>
        <p:nvPicPr>
          <p:cNvPr id="10" name="Immagine 9"/>
          <p:cNvPicPr>
            <a:picLocks noChangeAspect="1"/>
          </p:cNvPicPr>
          <p:nvPr/>
        </p:nvPicPr>
        <p:blipFill>
          <a:blip r:embed="rId3"/>
          <a:stretch>
            <a:fillRect/>
          </a:stretch>
        </p:blipFill>
        <p:spPr>
          <a:xfrm>
            <a:off x="2304499" y="3733676"/>
            <a:ext cx="5370919" cy="3007715"/>
          </a:xfrm>
          <a:prstGeom prst="rect">
            <a:avLst/>
          </a:prstGeom>
          <a:ln>
            <a:noFill/>
          </a:ln>
          <a:effectLst>
            <a:softEdge rad="112500"/>
          </a:effectLst>
        </p:spPr>
      </p:pic>
    </p:spTree>
    <p:extLst>
      <p:ext uri="{BB962C8B-B14F-4D97-AF65-F5344CB8AC3E}">
        <p14:creationId xmlns:p14="http://schemas.microsoft.com/office/powerpoint/2010/main" val="271800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164349" y="236267"/>
            <a:ext cx="7807374" cy="3970318"/>
          </a:xfrm>
          <a:prstGeom prst="rect">
            <a:avLst/>
          </a:prstGeom>
        </p:spPr>
        <p:txBody>
          <a:bodyPr wrap="square">
            <a:spAutoFit/>
          </a:bodyPr>
          <a:lstStyle/>
          <a:p>
            <a:r>
              <a:rPr lang="it-IT" dirty="0" smtClean="0">
                <a:solidFill>
                  <a:schemeClr val="accent1"/>
                </a:solidFill>
              </a:rPr>
              <a:t>In </a:t>
            </a:r>
            <a:r>
              <a:rPr lang="it-IT" dirty="0">
                <a:solidFill>
                  <a:schemeClr val="accent1"/>
                </a:solidFill>
              </a:rPr>
              <a:t>arboricoltura </a:t>
            </a:r>
            <a:r>
              <a:rPr lang="it-IT" dirty="0" smtClean="0"/>
              <a:t>, </a:t>
            </a:r>
            <a:r>
              <a:rPr lang="it-IT" dirty="0"/>
              <a:t>vengono coltivate per la produzione di legname </a:t>
            </a:r>
            <a:r>
              <a:rPr lang="it-IT" dirty="0" smtClean="0"/>
              <a:t>principalmente :</a:t>
            </a:r>
            <a:endParaRPr lang="it-IT" dirty="0"/>
          </a:p>
          <a:p>
            <a:r>
              <a:rPr lang="it-IT" dirty="0" err="1"/>
              <a:t>Juniperus</a:t>
            </a:r>
            <a:r>
              <a:rPr lang="it-IT" dirty="0"/>
              <a:t> </a:t>
            </a:r>
            <a:r>
              <a:rPr lang="it-IT" dirty="0" err="1" smtClean="0"/>
              <a:t>phoenicea</a:t>
            </a:r>
            <a:r>
              <a:rPr lang="it-IT" dirty="0" smtClean="0"/>
              <a:t> noto </a:t>
            </a:r>
            <a:r>
              <a:rPr lang="it-IT" dirty="0"/>
              <a:t>come ginepro licio o </a:t>
            </a:r>
            <a:r>
              <a:rPr lang="it-IT" dirty="0" smtClean="0"/>
              <a:t>fenicio</a:t>
            </a:r>
            <a:r>
              <a:rPr lang="it-IT" dirty="0"/>
              <a:t>,</a:t>
            </a:r>
          </a:p>
          <a:p>
            <a:r>
              <a:rPr lang="it-IT" dirty="0" err="1"/>
              <a:t>Juniperus</a:t>
            </a:r>
            <a:r>
              <a:rPr lang="it-IT" dirty="0"/>
              <a:t> </a:t>
            </a:r>
            <a:r>
              <a:rPr lang="it-IT" dirty="0" err="1"/>
              <a:t>oxycedrus</a:t>
            </a:r>
            <a:r>
              <a:rPr lang="it-IT" dirty="0"/>
              <a:t> </a:t>
            </a:r>
            <a:r>
              <a:rPr lang="it-IT" dirty="0" smtClean="0"/>
              <a:t> </a:t>
            </a:r>
            <a:r>
              <a:rPr lang="it-IT" dirty="0"/>
              <a:t>noto come ginepro rosso o </a:t>
            </a:r>
            <a:r>
              <a:rPr lang="it-IT" dirty="0" err="1"/>
              <a:t>appeggi</a:t>
            </a:r>
            <a:r>
              <a:rPr lang="it-IT" dirty="0"/>
              <a:t>,</a:t>
            </a:r>
          </a:p>
          <a:p>
            <a:r>
              <a:rPr lang="it-IT" dirty="0" err="1"/>
              <a:t>Juniperus</a:t>
            </a:r>
            <a:r>
              <a:rPr lang="it-IT" dirty="0"/>
              <a:t> </a:t>
            </a:r>
            <a:r>
              <a:rPr lang="it-IT" dirty="0" smtClean="0"/>
              <a:t>virginiana  </a:t>
            </a:r>
            <a:r>
              <a:rPr lang="it-IT" dirty="0"/>
              <a:t>noto come ginepro di Virginia o cedro rosso della Virginia.</a:t>
            </a:r>
          </a:p>
          <a:p>
            <a:r>
              <a:rPr lang="it-IT" dirty="0">
                <a:solidFill>
                  <a:schemeClr val="accent1"/>
                </a:solidFill>
              </a:rPr>
              <a:t>In </a:t>
            </a:r>
            <a:r>
              <a:rPr lang="it-IT" dirty="0" smtClean="0">
                <a:solidFill>
                  <a:schemeClr val="accent1"/>
                </a:solidFill>
              </a:rPr>
              <a:t>selvicoltura, </a:t>
            </a:r>
            <a:r>
              <a:rPr lang="it-IT" dirty="0" smtClean="0"/>
              <a:t>per </a:t>
            </a:r>
            <a:r>
              <a:rPr lang="it-IT" dirty="0"/>
              <a:t>il consolidamento di litoranei sabbiosi si utilizza per la sua resistenza alla salsedine il </a:t>
            </a:r>
            <a:r>
              <a:rPr lang="it-IT" dirty="0" err="1"/>
              <a:t>Juniperus</a:t>
            </a:r>
            <a:r>
              <a:rPr lang="it-IT" dirty="0"/>
              <a:t> </a:t>
            </a:r>
            <a:r>
              <a:rPr lang="it-IT" dirty="0" err="1" smtClean="0"/>
              <a:t>macrocarpa</a:t>
            </a:r>
            <a:r>
              <a:rPr lang="it-IT" dirty="0" smtClean="0"/>
              <a:t> </a:t>
            </a:r>
            <a:r>
              <a:rPr lang="it-IT" dirty="0"/>
              <a:t>conosciuto col nome volgare di ginepro </a:t>
            </a:r>
            <a:r>
              <a:rPr lang="it-IT" dirty="0" smtClean="0"/>
              <a:t>coccolone.</a:t>
            </a:r>
            <a:endParaRPr lang="it-IT" dirty="0"/>
          </a:p>
          <a:p>
            <a:r>
              <a:rPr lang="it-IT" dirty="0"/>
              <a:t>Dai suoi coni, </a:t>
            </a:r>
            <a:r>
              <a:rPr lang="it-IT" dirty="0" smtClean="0"/>
              <a:t>o coccole, </a:t>
            </a:r>
            <a:r>
              <a:rPr lang="it-IT" dirty="0"/>
              <a:t>si </a:t>
            </a:r>
            <a:r>
              <a:rPr lang="it-IT" dirty="0" smtClean="0"/>
              <a:t>estrae per distillazione </a:t>
            </a:r>
            <a:r>
              <a:rPr lang="it-IT" dirty="0"/>
              <a:t>un olio essenziale, chiamato essenza di ginepro. Il residuo della distillazione, trattato con acqua e concentrato sotto vuoto, produce un liquido sciropposo, chiamato estratto di ginepro.</a:t>
            </a:r>
          </a:p>
          <a:p>
            <a:r>
              <a:rPr lang="it-IT" dirty="0"/>
              <a:t>I suoi rami sono </a:t>
            </a:r>
            <a:r>
              <a:rPr lang="it-IT" dirty="0" smtClean="0"/>
              <a:t>usati </a:t>
            </a:r>
            <a:r>
              <a:rPr lang="it-IT" dirty="0"/>
              <a:t>per aromatizzare l'affumicatura.</a:t>
            </a:r>
          </a:p>
        </p:txBody>
      </p:sp>
      <p:pic>
        <p:nvPicPr>
          <p:cNvPr id="5" name="Immagine 4"/>
          <p:cNvPicPr>
            <a:picLocks noChangeAspect="1"/>
          </p:cNvPicPr>
          <p:nvPr/>
        </p:nvPicPr>
        <p:blipFill>
          <a:blip r:embed="rId2"/>
          <a:stretch>
            <a:fillRect/>
          </a:stretch>
        </p:blipFill>
        <p:spPr>
          <a:xfrm>
            <a:off x="5294246" y="4103442"/>
            <a:ext cx="3677477" cy="2754558"/>
          </a:xfrm>
          <a:prstGeom prst="rect">
            <a:avLst/>
          </a:prstGeom>
          <a:ln>
            <a:noFill/>
          </a:ln>
          <a:effectLst>
            <a:softEdge rad="112500"/>
          </a:effectLst>
        </p:spPr>
      </p:pic>
      <p:pic>
        <p:nvPicPr>
          <p:cNvPr id="8" name="Immagine 7"/>
          <p:cNvPicPr>
            <a:picLocks noChangeAspect="1"/>
          </p:cNvPicPr>
          <p:nvPr/>
        </p:nvPicPr>
        <p:blipFill rotWithShape="1">
          <a:blip r:embed="rId3"/>
          <a:srcRect r="44184"/>
          <a:stretch/>
        </p:blipFill>
        <p:spPr>
          <a:xfrm>
            <a:off x="8971723" y="236267"/>
            <a:ext cx="3088055" cy="3850135"/>
          </a:xfrm>
          <a:prstGeom prst="rect">
            <a:avLst/>
          </a:prstGeom>
          <a:ln>
            <a:noFill/>
          </a:ln>
          <a:effectLst>
            <a:softEdge rad="112500"/>
          </a:effectLst>
        </p:spPr>
      </p:pic>
    </p:spTree>
    <p:extLst>
      <p:ext uri="{BB962C8B-B14F-4D97-AF65-F5344CB8AC3E}">
        <p14:creationId xmlns:p14="http://schemas.microsoft.com/office/powerpoint/2010/main" val="2896209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46" name="Rettangolo 45">
            <a:extLst>
              <a:ext uri="{FF2B5EF4-FFF2-40B4-BE49-F238E27FC236}">
                <a16:creationId xmlns:a16="http://schemas.microsoft.com/office/drawing/2014/main" id="{8F3CF990-ACB8-443A-BB74-D36EC8A00B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pic>
        <p:nvPicPr>
          <p:cNvPr id="48" name="Immagine 47">
            <a:extLst>
              <a:ext uri="{FF2B5EF4-FFF2-40B4-BE49-F238E27FC236}">
                <a16:creationId xmlns:a16="http://schemas.microsoft.com/office/drawing/2014/main" id="{00B98862-BEE1-44FB-A335-A1B9106B445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50" name="Figura a mano libera: Forma 49">
            <a:extLst>
              <a:ext uri="{FF2B5EF4-FFF2-40B4-BE49-F238E27FC236}">
                <a16:creationId xmlns:a16="http://schemas.microsoft.com/office/drawing/2014/main" id="{65F94F98-3A57-49AA-838E-91AAF600B6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52" name="Immagine 51">
            <a:extLst>
              <a:ext uri="{FF2B5EF4-FFF2-40B4-BE49-F238E27FC236}">
                <a16:creationId xmlns:a16="http://schemas.microsoft.com/office/drawing/2014/main" id="{7185CF21-0594-48C0-9F3E-254D6BCE9D9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45489" y="-5487"/>
            <a:ext cx="12189867" cy="6858000"/>
          </a:xfrm>
          <a:prstGeom prst="rect">
            <a:avLst/>
          </a:prstGeom>
        </p:spPr>
      </p:pic>
      <p:sp>
        <p:nvSpPr>
          <p:cNvPr id="54" name="Rettangolo 53">
            <a:extLst>
              <a:ext uri="{FF2B5EF4-FFF2-40B4-BE49-F238E27FC236}">
                <a16:creationId xmlns:a16="http://schemas.microsoft.com/office/drawing/2014/main" id="{A0B5529D-5CAA-4BF2-B5C9-34705E7661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 name="Figura a mano libera: Forma 55">
            <a:extLst>
              <a:ext uri="{FF2B5EF4-FFF2-40B4-BE49-F238E27FC236}">
                <a16:creationId xmlns:a16="http://schemas.microsoft.com/office/drawing/2014/main" id="{FBD68200-BC03-4015-860B-CD5C30CD76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58" name="Ovale 57">
            <a:extLst>
              <a:ext uri="{FF2B5EF4-FFF2-40B4-BE49-F238E27FC236}">
                <a16:creationId xmlns:a16="http://schemas.microsoft.com/office/drawing/2014/main" id="{332A6F87-AC28-4AA8-B8A6-AEBC67BD0D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2282700"/>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 name="Titolo 1">
            <a:extLst>
              <a:ext uri="{FF2B5EF4-FFF2-40B4-BE49-F238E27FC236}">
                <a16:creationId xmlns:a16="http://schemas.microsoft.com/office/drawing/2014/main" id="{12D3C9CC-F0AD-4F56-9B0F-18ED29C3B4C9}"/>
              </a:ext>
            </a:extLst>
          </p:cNvPr>
          <p:cNvSpPr>
            <a:spLocks noGrp="1"/>
          </p:cNvSpPr>
          <p:nvPr>
            <p:ph type="ctrTitle"/>
          </p:nvPr>
        </p:nvSpPr>
        <p:spPr>
          <a:xfrm>
            <a:off x="2250452" y="503169"/>
            <a:ext cx="8722348" cy="1092148"/>
          </a:xfrm>
        </p:spPr>
        <p:txBody>
          <a:bodyPr rtlCol="0">
            <a:normAutofit fontScale="90000"/>
          </a:bodyPr>
          <a:lstStyle/>
          <a:p>
            <a:pPr algn="l"/>
            <a:r>
              <a:rPr lang="it-IT" sz="8000" b="1" dirty="0" smtClean="0">
                <a:ln w="9525">
                  <a:solidFill>
                    <a:schemeClr val="bg1"/>
                  </a:solidFill>
                  <a:prstDash val="solid"/>
                </a:ln>
                <a:effectLst>
                  <a:outerShdw blurRad="12700" dist="38100" dir="2700000" algn="tl" rotWithShape="0">
                    <a:schemeClr val="bg1">
                      <a:lumMod val="50000"/>
                    </a:schemeClr>
                  </a:outerShdw>
                </a:effectLst>
              </a:rPr>
              <a:t>MIMOSA  MARINA</a:t>
            </a:r>
            <a:endParaRPr lang="it-IT" sz="8000" dirty="0"/>
          </a:p>
        </p:txBody>
      </p:sp>
      <p:pic>
        <p:nvPicPr>
          <p:cNvPr id="3" name="Immagine 2"/>
          <p:cNvPicPr>
            <a:picLocks noChangeAspect="1"/>
          </p:cNvPicPr>
          <p:nvPr/>
        </p:nvPicPr>
        <p:blipFill>
          <a:blip r:embed="rId6"/>
          <a:stretch>
            <a:fillRect/>
          </a:stretch>
        </p:blipFill>
        <p:spPr>
          <a:xfrm>
            <a:off x="2912416" y="1780309"/>
            <a:ext cx="6705410" cy="4887212"/>
          </a:xfrm>
          <a:prstGeom prst="rect">
            <a:avLst/>
          </a:prstGeom>
          <a:ln>
            <a:noFill/>
          </a:ln>
          <a:effectLst>
            <a:softEdge rad="112500"/>
          </a:effectLst>
        </p:spPr>
      </p:pic>
    </p:spTree>
    <p:extLst>
      <p:ext uri="{BB962C8B-B14F-4D97-AF65-F5344CB8AC3E}">
        <p14:creationId xmlns:p14="http://schemas.microsoft.com/office/powerpoint/2010/main" val="1285058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031201" y="456270"/>
            <a:ext cx="7143315" cy="2308324"/>
          </a:xfrm>
          <a:prstGeom prst="rect">
            <a:avLst/>
          </a:prstGeom>
        </p:spPr>
        <p:txBody>
          <a:bodyPr wrap="square">
            <a:spAutoFit/>
          </a:bodyPr>
          <a:lstStyle/>
          <a:p>
            <a:r>
              <a:rPr lang="it-IT" dirty="0"/>
              <a:t>Acacia </a:t>
            </a:r>
            <a:r>
              <a:rPr lang="it-IT" dirty="0" smtClean="0"/>
              <a:t>dealbata,  </a:t>
            </a:r>
            <a:r>
              <a:rPr lang="it-IT" dirty="0"/>
              <a:t>è una pianta alla famiglia delle </a:t>
            </a:r>
            <a:r>
              <a:rPr lang="it-IT" dirty="0" err="1" smtClean="0"/>
              <a:t>Mimosaceae</a:t>
            </a:r>
            <a:r>
              <a:rPr lang="it-IT" dirty="0" smtClean="0"/>
              <a:t>, </a:t>
            </a:r>
            <a:r>
              <a:rPr lang="it-IT" dirty="0"/>
              <a:t>comunemente conosciuta come mimosa.</a:t>
            </a:r>
          </a:p>
          <a:p>
            <a:r>
              <a:rPr lang="it-IT" dirty="0"/>
              <a:t>Nel linguaggio comune, il termine di mimosa è utilizzato per </a:t>
            </a:r>
            <a:r>
              <a:rPr lang="it-IT" dirty="0" smtClean="0"/>
              <a:t>indicare </a:t>
            </a:r>
            <a:r>
              <a:rPr lang="it-IT" dirty="0"/>
              <a:t>anche altre specie appartenenti al genere Acacia; nel linguaggio scientifico, tale termine si riferisce invece al genere Mimosa.</a:t>
            </a:r>
          </a:p>
          <a:p>
            <a:r>
              <a:rPr lang="it-IT" dirty="0"/>
              <a:t>È una tipica pianta pioniera. È molto utilizzata come pianta </a:t>
            </a:r>
            <a:r>
              <a:rPr lang="it-IT" dirty="0" smtClean="0"/>
              <a:t>ornamentale grazie </a:t>
            </a:r>
            <a:r>
              <a:rPr lang="it-IT" dirty="0"/>
              <a:t>alla sua profumata fioritura con fiori gialli molto delicati.</a:t>
            </a:r>
          </a:p>
        </p:txBody>
      </p:sp>
      <p:sp>
        <p:nvSpPr>
          <p:cNvPr id="7" name="CasellaDiTesto 6"/>
          <p:cNvSpPr txBox="1"/>
          <p:nvPr/>
        </p:nvSpPr>
        <p:spPr>
          <a:xfrm>
            <a:off x="1031201" y="3131649"/>
            <a:ext cx="2423885" cy="400110"/>
          </a:xfrm>
          <a:prstGeom prst="rect">
            <a:avLst/>
          </a:prstGeom>
          <a:noFill/>
        </p:spPr>
        <p:txBody>
          <a:bodyPr wrap="square" rtlCol="0">
            <a:spAutoFit/>
          </a:bodyPr>
          <a:lstStyle/>
          <a:p>
            <a:r>
              <a:rPr lang="it-IT" sz="2000" dirty="0" smtClean="0"/>
              <a:t>FIORI E FOGLIE </a:t>
            </a:r>
            <a:endParaRPr lang="it-IT" sz="2000" dirty="0"/>
          </a:p>
        </p:txBody>
      </p:sp>
      <p:sp>
        <p:nvSpPr>
          <p:cNvPr id="8" name="Rettangolo 7"/>
          <p:cNvSpPr/>
          <p:nvPr/>
        </p:nvSpPr>
        <p:spPr>
          <a:xfrm>
            <a:off x="1031201" y="3695789"/>
            <a:ext cx="7319585" cy="2308324"/>
          </a:xfrm>
          <a:prstGeom prst="rect">
            <a:avLst/>
          </a:prstGeom>
        </p:spPr>
        <p:txBody>
          <a:bodyPr wrap="square">
            <a:spAutoFit/>
          </a:bodyPr>
          <a:lstStyle/>
          <a:p>
            <a:r>
              <a:rPr lang="it-IT" dirty="0"/>
              <a:t>Le foglie sono di colore verde argenteo, lineari, con margine </a:t>
            </a:r>
            <a:r>
              <a:rPr lang="it-IT" dirty="0" smtClean="0"/>
              <a:t>intero, </a:t>
            </a:r>
            <a:r>
              <a:rPr lang="it-IT" dirty="0"/>
              <a:t>disposte in 8-20 paia di pinnule perpendicolari al rametto e composte a loro volta da circa 20-30 paia di foglioline perpendicolari alla nervatura principale</a:t>
            </a:r>
            <a:r>
              <a:rPr lang="it-IT" dirty="0" smtClean="0"/>
              <a:t>.</a:t>
            </a:r>
            <a:endParaRPr lang="it-IT" dirty="0"/>
          </a:p>
          <a:p>
            <a:r>
              <a:rPr lang="it-IT" dirty="0"/>
              <a:t>I fiori sono riuniti in capolini globosi sferici di colore giallo intenso (giallo limone) e profumati; raccolti in racemi da 7 a 10 cm che si sviluppano all'ascella delle foglie</a:t>
            </a:r>
            <a:r>
              <a:rPr lang="it-IT" dirty="0" smtClean="0"/>
              <a:t>.</a:t>
            </a:r>
            <a:endParaRPr lang="it-IT" dirty="0"/>
          </a:p>
          <a:p>
            <a:r>
              <a:rPr lang="it-IT" dirty="0"/>
              <a:t>La pianta fiorisce tra febbraio e </a:t>
            </a:r>
            <a:r>
              <a:rPr lang="it-IT" dirty="0" smtClean="0"/>
              <a:t>marzo.</a:t>
            </a:r>
            <a:endParaRPr lang="it-IT" dirty="0"/>
          </a:p>
        </p:txBody>
      </p:sp>
      <p:pic>
        <p:nvPicPr>
          <p:cNvPr id="2" name="Immagine 1"/>
          <p:cNvPicPr>
            <a:picLocks noChangeAspect="1"/>
          </p:cNvPicPr>
          <p:nvPr/>
        </p:nvPicPr>
        <p:blipFill>
          <a:blip r:embed="rId2"/>
          <a:stretch>
            <a:fillRect/>
          </a:stretch>
        </p:blipFill>
        <p:spPr>
          <a:xfrm>
            <a:off x="8174516" y="750020"/>
            <a:ext cx="4017484" cy="4960344"/>
          </a:xfrm>
          <a:prstGeom prst="rect">
            <a:avLst/>
          </a:prstGeom>
          <a:ln>
            <a:noFill/>
          </a:ln>
          <a:effectLst>
            <a:softEdge rad="112500"/>
          </a:effectLst>
        </p:spPr>
      </p:pic>
    </p:spTree>
    <p:extLst>
      <p:ext uri="{BB962C8B-B14F-4D97-AF65-F5344CB8AC3E}">
        <p14:creationId xmlns:p14="http://schemas.microsoft.com/office/powerpoint/2010/main" val="1009531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059542" y="159657"/>
            <a:ext cx="1322675" cy="555170"/>
          </a:xfrm>
        </p:spPr>
        <p:txBody>
          <a:bodyPr>
            <a:normAutofit/>
          </a:bodyPr>
          <a:lstStyle/>
          <a:p>
            <a:r>
              <a:rPr lang="it-IT" sz="2000" dirty="0" smtClean="0"/>
              <a:t>FRUTTO    </a:t>
            </a:r>
            <a:endParaRPr lang="it-IT" sz="2000" dirty="0"/>
          </a:p>
        </p:txBody>
      </p:sp>
      <p:sp>
        <p:nvSpPr>
          <p:cNvPr id="4" name="Rettangolo 3"/>
          <p:cNvSpPr/>
          <p:nvPr/>
        </p:nvSpPr>
        <p:spPr>
          <a:xfrm>
            <a:off x="1059541" y="714827"/>
            <a:ext cx="7837715" cy="646331"/>
          </a:xfrm>
          <a:prstGeom prst="rect">
            <a:avLst/>
          </a:prstGeom>
        </p:spPr>
        <p:txBody>
          <a:bodyPr wrap="square">
            <a:spAutoFit/>
          </a:bodyPr>
          <a:lstStyle/>
          <a:p>
            <a:r>
              <a:rPr lang="it-IT" dirty="0"/>
              <a:t>Il frutto è un legume lungo da 4 a 10 cm che quando è maturo assume una colorazione </a:t>
            </a:r>
            <a:r>
              <a:rPr lang="it-IT" dirty="0" smtClean="0"/>
              <a:t>nerastra.</a:t>
            </a:r>
            <a:endParaRPr lang="it-IT" dirty="0"/>
          </a:p>
        </p:txBody>
      </p:sp>
      <p:sp>
        <p:nvSpPr>
          <p:cNvPr id="5" name="CasellaDiTesto 4"/>
          <p:cNvSpPr txBox="1"/>
          <p:nvPr/>
        </p:nvSpPr>
        <p:spPr>
          <a:xfrm>
            <a:off x="1059541" y="1546996"/>
            <a:ext cx="3033486" cy="369332"/>
          </a:xfrm>
          <a:prstGeom prst="rect">
            <a:avLst/>
          </a:prstGeom>
          <a:noFill/>
        </p:spPr>
        <p:txBody>
          <a:bodyPr wrap="square" rtlCol="0">
            <a:spAutoFit/>
          </a:bodyPr>
          <a:lstStyle/>
          <a:p>
            <a:r>
              <a:rPr lang="it-IT" dirty="0" smtClean="0"/>
              <a:t>CORTECCIA</a:t>
            </a:r>
            <a:endParaRPr lang="it-IT" dirty="0"/>
          </a:p>
        </p:txBody>
      </p:sp>
      <p:sp>
        <p:nvSpPr>
          <p:cNvPr id="7" name="Rettangolo 6"/>
          <p:cNvSpPr/>
          <p:nvPr/>
        </p:nvSpPr>
        <p:spPr>
          <a:xfrm>
            <a:off x="1059541" y="1916328"/>
            <a:ext cx="6096000" cy="646331"/>
          </a:xfrm>
          <a:prstGeom prst="rect">
            <a:avLst/>
          </a:prstGeom>
        </p:spPr>
        <p:txBody>
          <a:bodyPr>
            <a:spAutoFit/>
          </a:bodyPr>
          <a:lstStyle/>
          <a:p>
            <a:r>
              <a:rPr lang="it-IT" dirty="0"/>
              <a:t>La corteccia è liscia e grigio-biancastra e viene utilizzata per estrarre il tannino.</a:t>
            </a:r>
          </a:p>
        </p:txBody>
      </p:sp>
      <p:sp>
        <p:nvSpPr>
          <p:cNvPr id="8" name="CasellaDiTesto 7"/>
          <p:cNvSpPr txBox="1"/>
          <p:nvPr/>
        </p:nvSpPr>
        <p:spPr>
          <a:xfrm>
            <a:off x="1059541" y="2748497"/>
            <a:ext cx="3556002" cy="369332"/>
          </a:xfrm>
          <a:prstGeom prst="rect">
            <a:avLst/>
          </a:prstGeom>
          <a:noFill/>
        </p:spPr>
        <p:txBody>
          <a:bodyPr wrap="square" rtlCol="0">
            <a:spAutoFit/>
          </a:bodyPr>
          <a:lstStyle/>
          <a:p>
            <a:r>
              <a:rPr lang="it-IT" dirty="0" smtClean="0"/>
              <a:t>PORTAMENTO</a:t>
            </a:r>
            <a:endParaRPr lang="it-IT" dirty="0"/>
          </a:p>
        </p:txBody>
      </p:sp>
      <p:sp>
        <p:nvSpPr>
          <p:cNvPr id="9" name="Rettangolo 8"/>
          <p:cNvSpPr/>
          <p:nvPr/>
        </p:nvSpPr>
        <p:spPr>
          <a:xfrm>
            <a:off x="1059541" y="3170296"/>
            <a:ext cx="6096000" cy="646331"/>
          </a:xfrm>
          <a:prstGeom prst="rect">
            <a:avLst/>
          </a:prstGeom>
        </p:spPr>
        <p:txBody>
          <a:bodyPr>
            <a:spAutoFit/>
          </a:bodyPr>
          <a:lstStyle/>
          <a:p>
            <a:r>
              <a:rPr lang="it-IT" dirty="0"/>
              <a:t>Alto da 8 a 15 metri con una chioma ampia, scomposta e non </a:t>
            </a:r>
            <a:r>
              <a:rPr lang="it-IT" dirty="0" smtClean="0"/>
              <a:t>folta.</a:t>
            </a:r>
            <a:endParaRPr lang="it-IT" dirty="0"/>
          </a:p>
        </p:txBody>
      </p:sp>
      <p:sp>
        <p:nvSpPr>
          <p:cNvPr id="10" name="Rettangolo 9"/>
          <p:cNvSpPr/>
          <p:nvPr/>
        </p:nvSpPr>
        <p:spPr>
          <a:xfrm>
            <a:off x="1059541" y="4030490"/>
            <a:ext cx="7649028" cy="2031325"/>
          </a:xfrm>
          <a:prstGeom prst="rect">
            <a:avLst/>
          </a:prstGeom>
        </p:spPr>
        <p:txBody>
          <a:bodyPr wrap="square">
            <a:spAutoFit/>
          </a:bodyPr>
          <a:lstStyle/>
          <a:p>
            <a:r>
              <a:rPr lang="it-IT" dirty="0"/>
              <a:t>È una pianta originaria della Tasmania, in Australia. Per le sue meravigliose caratteristiche come pianta ornamentale ha avuto un facile sviluppo in Europa dal XIX </a:t>
            </a:r>
            <a:r>
              <a:rPr lang="it-IT" dirty="0" smtClean="0"/>
              <a:t>secolo </a:t>
            </a:r>
            <a:r>
              <a:rPr lang="it-IT" dirty="0"/>
              <a:t>dove a tutt'oggi prospera quasi </a:t>
            </a:r>
            <a:r>
              <a:rPr lang="it-IT" dirty="0" smtClean="0"/>
              <a:t>spontanea. </a:t>
            </a:r>
            <a:r>
              <a:rPr lang="it-IT" dirty="0"/>
              <a:t>È una pianta molto delicata che desidera terreni freschi, ben drenati, tendenzialmente acidi soprattutto per una buona fioritura. Cresce preferibilmente in aree con clima temperato, teme inverni molto rigidi per lungo tempo sotto lo zero che possono provocarne la morte.</a:t>
            </a:r>
          </a:p>
        </p:txBody>
      </p:sp>
      <p:pic>
        <p:nvPicPr>
          <p:cNvPr id="12" name="Immagine 11"/>
          <p:cNvPicPr>
            <a:picLocks noChangeAspect="1"/>
          </p:cNvPicPr>
          <p:nvPr/>
        </p:nvPicPr>
        <p:blipFill rotWithShape="1">
          <a:blip r:embed="rId2"/>
          <a:srcRect t="11055" r="7871"/>
          <a:stretch/>
        </p:blipFill>
        <p:spPr>
          <a:xfrm>
            <a:off x="8897256" y="3816627"/>
            <a:ext cx="3294744" cy="2575398"/>
          </a:xfrm>
          <a:prstGeom prst="rect">
            <a:avLst/>
          </a:prstGeom>
          <a:ln>
            <a:noFill/>
          </a:ln>
          <a:effectLst>
            <a:softEdge rad="112500"/>
          </a:effectLst>
        </p:spPr>
      </p:pic>
      <p:pic>
        <p:nvPicPr>
          <p:cNvPr id="2" name="Immagine 1"/>
          <p:cNvPicPr>
            <a:picLocks noChangeAspect="1"/>
          </p:cNvPicPr>
          <p:nvPr/>
        </p:nvPicPr>
        <p:blipFill>
          <a:blip r:embed="rId3"/>
          <a:stretch>
            <a:fillRect/>
          </a:stretch>
        </p:blipFill>
        <p:spPr>
          <a:xfrm>
            <a:off x="8970046" y="798022"/>
            <a:ext cx="3221954" cy="2319807"/>
          </a:xfrm>
          <a:prstGeom prst="rect">
            <a:avLst/>
          </a:prstGeom>
          <a:ln>
            <a:noFill/>
          </a:ln>
          <a:effectLst>
            <a:softEdge rad="112500"/>
          </a:effectLst>
        </p:spPr>
      </p:pic>
    </p:spTree>
    <p:extLst>
      <p:ext uri="{BB962C8B-B14F-4D97-AF65-F5344CB8AC3E}">
        <p14:creationId xmlns:p14="http://schemas.microsoft.com/office/powerpoint/2010/main" val="2439505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46" name="Rettangolo 45">
            <a:extLst>
              <a:ext uri="{FF2B5EF4-FFF2-40B4-BE49-F238E27FC236}">
                <a16:creationId xmlns:a16="http://schemas.microsoft.com/office/drawing/2014/main" id="{8F3CF990-ACB8-443A-BB74-D36EC8A00B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pic>
        <p:nvPicPr>
          <p:cNvPr id="48" name="Immagine 47">
            <a:extLst>
              <a:ext uri="{FF2B5EF4-FFF2-40B4-BE49-F238E27FC236}">
                <a16:creationId xmlns:a16="http://schemas.microsoft.com/office/drawing/2014/main" id="{00B98862-BEE1-44FB-A335-A1B9106B445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50" name="Figura a mano libera: Forma 49">
            <a:extLst>
              <a:ext uri="{FF2B5EF4-FFF2-40B4-BE49-F238E27FC236}">
                <a16:creationId xmlns:a16="http://schemas.microsoft.com/office/drawing/2014/main" id="{65F94F98-3A57-49AA-838E-91AAF600B6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52" name="Immagine 51">
            <a:extLst>
              <a:ext uri="{FF2B5EF4-FFF2-40B4-BE49-F238E27FC236}">
                <a16:creationId xmlns:a16="http://schemas.microsoft.com/office/drawing/2014/main" id="{7185CF21-0594-48C0-9F3E-254D6BCE9D9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45489" y="-5487"/>
            <a:ext cx="12189867" cy="6858000"/>
          </a:xfrm>
          <a:prstGeom prst="rect">
            <a:avLst/>
          </a:prstGeom>
        </p:spPr>
      </p:pic>
      <p:sp>
        <p:nvSpPr>
          <p:cNvPr id="54" name="Rettangolo 53">
            <a:extLst>
              <a:ext uri="{FF2B5EF4-FFF2-40B4-BE49-F238E27FC236}">
                <a16:creationId xmlns:a16="http://schemas.microsoft.com/office/drawing/2014/main" id="{A0B5529D-5CAA-4BF2-B5C9-34705E7661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 name="Figura a mano libera: Forma 55">
            <a:extLst>
              <a:ext uri="{FF2B5EF4-FFF2-40B4-BE49-F238E27FC236}">
                <a16:creationId xmlns:a16="http://schemas.microsoft.com/office/drawing/2014/main" id="{FBD68200-BC03-4015-860B-CD5C30CD76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58" name="Ovale 57">
            <a:extLst>
              <a:ext uri="{FF2B5EF4-FFF2-40B4-BE49-F238E27FC236}">
                <a16:creationId xmlns:a16="http://schemas.microsoft.com/office/drawing/2014/main" id="{332A6F87-AC28-4AA8-B8A6-AEBC67BD0D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2282700"/>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 name="Titolo 1">
            <a:extLst>
              <a:ext uri="{FF2B5EF4-FFF2-40B4-BE49-F238E27FC236}">
                <a16:creationId xmlns:a16="http://schemas.microsoft.com/office/drawing/2014/main" id="{12D3C9CC-F0AD-4F56-9B0F-18ED29C3B4C9}"/>
              </a:ext>
            </a:extLst>
          </p:cNvPr>
          <p:cNvSpPr>
            <a:spLocks noGrp="1"/>
          </p:cNvSpPr>
          <p:nvPr>
            <p:ph type="ctrTitle"/>
          </p:nvPr>
        </p:nvSpPr>
        <p:spPr>
          <a:xfrm>
            <a:off x="3836500" y="146530"/>
            <a:ext cx="4518999" cy="1303953"/>
          </a:xfrm>
        </p:spPr>
        <p:txBody>
          <a:bodyPr rtlCol="0">
            <a:normAutofit/>
          </a:bodyPr>
          <a:lstStyle/>
          <a:p>
            <a:pPr algn="l"/>
            <a:r>
              <a:rPr lang="it-IT" sz="8000" b="1" dirty="0" smtClean="0">
                <a:ln w="9525">
                  <a:solidFill>
                    <a:schemeClr val="bg1"/>
                  </a:solidFill>
                  <a:prstDash val="solid"/>
                </a:ln>
                <a:effectLst>
                  <a:outerShdw blurRad="12700" dist="38100" dir="2700000" algn="tl" rotWithShape="0">
                    <a:schemeClr val="bg1">
                      <a:lumMod val="50000"/>
                    </a:schemeClr>
                  </a:outerShdw>
                </a:effectLst>
              </a:rPr>
              <a:t>PALUDE</a:t>
            </a:r>
            <a:endParaRPr lang="it-IT" sz="8000" dirty="0"/>
          </a:p>
        </p:txBody>
      </p:sp>
      <p:pic>
        <p:nvPicPr>
          <p:cNvPr id="4" name="Immagine 3"/>
          <p:cNvPicPr>
            <a:picLocks noChangeAspect="1"/>
          </p:cNvPicPr>
          <p:nvPr/>
        </p:nvPicPr>
        <p:blipFill>
          <a:blip r:embed="rId6"/>
          <a:stretch>
            <a:fillRect/>
          </a:stretch>
        </p:blipFill>
        <p:spPr>
          <a:xfrm>
            <a:off x="2788437" y="1450483"/>
            <a:ext cx="6819900" cy="5114925"/>
          </a:xfrm>
          <a:prstGeom prst="rect">
            <a:avLst/>
          </a:prstGeom>
          <a:ln>
            <a:noFill/>
          </a:ln>
          <a:effectLst>
            <a:softEdge rad="112500"/>
          </a:effectLst>
        </p:spPr>
      </p:pic>
    </p:spTree>
    <p:extLst>
      <p:ext uri="{BB962C8B-B14F-4D97-AF65-F5344CB8AC3E}">
        <p14:creationId xmlns:p14="http://schemas.microsoft.com/office/powerpoint/2010/main" val="1850632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964537" y="234555"/>
            <a:ext cx="10198762" cy="646331"/>
          </a:xfrm>
          <a:prstGeom prst="rect">
            <a:avLst/>
          </a:prstGeom>
        </p:spPr>
        <p:txBody>
          <a:bodyPr wrap="square">
            <a:spAutoFit/>
          </a:bodyPr>
          <a:lstStyle/>
          <a:p>
            <a:r>
              <a:rPr lang="it-IT" dirty="0"/>
              <a:t>Una palude è un terreno coperto d'acqua stagnante, caratterizzato dallo sviluppo di una particolare vegetazione e fauna che si è adattata all'elevata umidità ambientale e all'imbibizione dei terreni.</a:t>
            </a:r>
          </a:p>
        </p:txBody>
      </p:sp>
      <p:sp>
        <p:nvSpPr>
          <p:cNvPr id="5" name="Rettangolo 4"/>
          <p:cNvSpPr/>
          <p:nvPr/>
        </p:nvSpPr>
        <p:spPr>
          <a:xfrm>
            <a:off x="964538" y="917918"/>
            <a:ext cx="10198761" cy="1200329"/>
          </a:xfrm>
          <a:prstGeom prst="rect">
            <a:avLst/>
          </a:prstGeom>
        </p:spPr>
        <p:txBody>
          <a:bodyPr wrap="square">
            <a:spAutoFit/>
          </a:bodyPr>
          <a:lstStyle/>
          <a:p>
            <a:r>
              <a:rPr lang="it-IT" dirty="0"/>
              <a:t>Esistono paludi d'acqua dolce o </a:t>
            </a:r>
            <a:r>
              <a:rPr lang="it-IT" dirty="0" smtClean="0"/>
              <a:t>salata, </a:t>
            </a:r>
            <a:r>
              <a:rPr lang="it-IT" dirty="0"/>
              <a:t>a seconda che esse si formino vicino ai laghi e corsi dei fiumi o nelle vicinanze delle pianure costiere. Quando la palude è originata dall'accumulo di acqua di piena in zone basse, prende il nome di lama, mentre quando questa zona bassa si trova tra l'argine ed il corso naturale del fiume si parla di golena.</a:t>
            </a:r>
          </a:p>
        </p:txBody>
      </p:sp>
      <p:sp>
        <p:nvSpPr>
          <p:cNvPr id="7" name="Rettangolo 6"/>
          <p:cNvSpPr/>
          <p:nvPr/>
        </p:nvSpPr>
        <p:spPr>
          <a:xfrm>
            <a:off x="4559300" y="2106272"/>
            <a:ext cx="6934199" cy="1200329"/>
          </a:xfrm>
          <a:prstGeom prst="rect">
            <a:avLst/>
          </a:prstGeom>
        </p:spPr>
        <p:txBody>
          <a:bodyPr wrap="square">
            <a:spAutoFit/>
          </a:bodyPr>
          <a:lstStyle/>
          <a:p>
            <a:r>
              <a:rPr lang="it-IT" dirty="0"/>
              <a:t>L'uomo si avvale di opere di bonifica per trasformare le paludi in zone agricole produttive</a:t>
            </a:r>
            <a:r>
              <a:rPr lang="it-IT" dirty="0" smtClean="0"/>
              <a:t>. L'opera </a:t>
            </a:r>
            <a:r>
              <a:rPr lang="it-IT" dirty="0"/>
              <a:t>di bonifica inoltre riesce ad eliminare possibili effetti igienico-sanitari negativi che possono arrivare anche a patologie gravi come la malaria.</a:t>
            </a:r>
          </a:p>
        </p:txBody>
      </p:sp>
      <p:pic>
        <p:nvPicPr>
          <p:cNvPr id="3" name="Immagine 2"/>
          <p:cNvPicPr>
            <a:picLocks noChangeAspect="1"/>
          </p:cNvPicPr>
          <p:nvPr/>
        </p:nvPicPr>
        <p:blipFill>
          <a:blip r:embed="rId2"/>
          <a:stretch>
            <a:fillRect/>
          </a:stretch>
        </p:blipFill>
        <p:spPr>
          <a:xfrm>
            <a:off x="6451600" y="3343633"/>
            <a:ext cx="4711699" cy="3473193"/>
          </a:xfrm>
          <a:prstGeom prst="rect">
            <a:avLst/>
          </a:prstGeom>
          <a:ln>
            <a:noFill/>
          </a:ln>
          <a:effectLst>
            <a:softEdge rad="112500"/>
          </a:effectLst>
        </p:spPr>
      </p:pic>
      <p:pic>
        <p:nvPicPr>
          <p:cNvPr id="9" name="Immagine 8"/>
          <p:cNvPicPr>
            <a:picLocks noChangeAspect="1"/>
          </p:cNvPicPr>
          <p:nvPr/>
        </p:nvPicPr>
        <p:blipFill>
          <a:blip r:embed="rId3"/>
          <a:stretch>
            <a:fillRect/>
          </a:stretch>
        </p:blipFill>
        <p:spPr>
          <a:xfrm>
            <a:off x="964537" y="2064984"/>
            <a:ext cx="3594763" cy="4793017"/>
          </a:xfrm>
          <a:prstGeom prst="rect">
            <a:avLst/>
          </a:prstGeom>
          <a:ln>
            <a:noFill/>
          </a:ln>
          <a:effectLst>
            <a:softEdge rad="112500"/>
          </a:effectLst>
        </p:spPr>
      </p:pic>
    </p:spTree>
    <p:extLst>
      <p:ext uri="{BB962C8B-B14F-4D97-AF65-F5344CB8AC3E}">
        <p14:creationId xmlns:p14="http://schemas.microsoft.com/office/powerpoint/2010/main" val="510171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46" name="Rettangolo 45">
            <a:extLst>
              <a:ext uri="{FF2B5EF4-FFF2-40B4-BE49-F238E27FC236}">
                <a16:creationId xmlns:a16="http://schemas.microsoft.com/office/drawing/2014/main" id="{8F3CF990-ACB8-443A-BB74-D36EC8A00B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pic>
        <p:nvPicPr>
          <p:cNvPr id="48" name="Immagine 47">
            <a:extLst>
              <a:ext uri="{FF2B5EF4-FFF2-40B4-BE49-F238E27FC236}">
                <a16:creationId xmlns:a16="http://schemas.microsoft.com/office/drawing/2014/main" id="{00B98862-BEE1-44FB-A335-A1B9106B445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50" name="Figura a mano libera: Forma 49">
            <a:extLst>
              <a:ext uri="{FF2B5EF4-FFF2-40B4-BE49-F238E27FC236}">
                <a16:creationId xmlns:a16="http://schemas.microsoft.com/office/drawing/2014/main" id="{65F94F98-3A57-49AA-838E-91AAF600B6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52" name="Immagine 51">
            <a:extLst>
              <a:ext uri="{FF2B5EF4-FFF2-40B4-BE49-F238E27FC236}">
                <a16:creationId xmlns:a16="http://schemas.microsoft.com/office/drawing/2014/main" id="{7185CF21-0594-48C0-9F3E-254D6BCE9D9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45489" y="-5487"/>
            <a:ext cx="12189867" cy="6858000"/>
          </a:xfrm>
          <a:prstGeom prst="rect">
            <a:avLst/>
          </a:prstGeom>
        </p:spPr>
      </p:pic>
      <p:sp>
        <p:nvSpPr>
          <p:cNvPr id="54" name="Rettangolo 53">
            <a:extLst>
              <a:ext uri="{FF2B5EF4-FFF2-40B4-BE49-F238E27FC236}">
                <a16:creationId xmlns:a16="http://schemas.microsoft.com/office/drawing/2014/main" id="{A0B5529D-5CAA-4BF2-B5C9-34705E7661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 name="Figura a mano libera: Forma 55">
            <a:extLst>
              <a:ext uri="{FF2B5EF4-FFF2-40B4-BE49-F238E27FC236}">
                <a16:creationId xmlns:a16="http://schemas.microsoft.com/office/drawing/2014/main" id="{FBD68200-BC03-4015-860B-CD5C30CD76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58" name="Ovale 57">
            <a:extLst>
              <a:ext uri="{FF2B5EF4-FFF2-40B4-BE49-F238E27FC236}">
                <a16:creationId xmlns:a16="http://schemas.microsoft.com/office/drawing/2014/main" id="{332A6F87-AC28-4AA8-B8A6-AEBC67BD0D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2282700"/>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 name="Titolo 1">
            <a:extLst>
              <a:ext uri="{FF2B5EF4-FFF2-40B4-BE49-F238E27FC236}">
                <a16:creationId xmlns:a16="http://schemas.microsoft.com/office/drawing/2014/main" id="{12D3C9CC-F0AD-4F56-9B0F-18ED29C3B4C9}"/>
              </a:ext>
            </a:extLst>
          </p:cNvPr>
          <p:cNvSpPr>
            <a:spLocks noGrp="1"/>
          </p:cNvSpPr>
          <p:nvPr>
            <p:ph type="ctrTitle"/>
          </p:nvPr>
        </p:nvSpPr>
        <p:spPr>
          <a:xfrm>
            <a:off x="1588402" y="359564"/>
            <a:ext cx="10018462" cy="1303953"/>
          </a:xfrm>
        </p:spPr>
        <p:txBody>
          <a:bodyPr rtlCol="0">
            <a:normAutofit fontScale="90000"/>
          </a:bodyPr>
          <a:lstStyle/>
          <a:p>
            <a:pPr algn="l"/>
            <a:r>
              <a:rPr lang="it-IT" sz="8000" b="1" dirty="0" smtClean="0">
                <a:ln w="9525">
                  <a:solidFill>
                    <a:schemeClr val="bg1"/>
                  </a:solidFill>
                  <a:prstDash val="solid"/>
                </a:ln>
                <a:effectLst>
                  <a:outerShdw blurRad="12700" dist="38100" dir="2700000" algn="tl" rotWithShape="0">
                    <a:schemeClr val="bg1">
                      <a:lumMod val="50000"/>
                    </a:schemeClr>
                  </a:outerShdw>
                </a:effectLst>
              </a:rPr>
              <a:t>SPARTO</a:t>
            </a:r>
            <a:r>
              <a:rPr lang="it-IT" sz="8000" dirty="0" smtClean="0"/>
              <a:t> </a:t>
            </a:r>
            <a:r>
              <a:rPr lang="it-IT" sz="8000" b="1" dirty="0" smtClean="0">
                <a:ln w="9525">
                  <a:solidFill>
                    <a:schemeClr val="bg1"/>
                  </a:solidFill>
                  <a:prstDash val="solid"/>
                </a:ln>
                <a:effectLst>
                  <a:outerShdw blurRad="12700" dist="38100" dir="2700000" algn="tl" rotWithShape="0">
                    <a:schemeClr val="bg1">
                      <a:lumMod val="50000"/>
                    </a:schemeClr>
                  </a:outerShdw>
                </a:effectLst>
              </a:rPr>
              <a:t>PUNGENTE</a:t>
            </a:r>
            <a:endParaRPr lang="it-IT" sz="8000" dirty="0"/>
          </a:p>
        </p:txBody>
      </p:sp>
      <p:pic>
        <p:nvPicPr>
          <p:cNvPr id="5" name="Immagin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8437" y="1663517"/>
            <a:ext cx="6713945" cy="5035460"/>
          </a:xfrm>
          <a:prstGeom prst="rect">
            <a:avLst/>
          </a:prstGeom>
          <a:ln>
            <a:noFill/>
          </a:ln>
          <a:effectLst>
            <a:softEdge rad="112500"/>
          </a:effectLst>
        </p:spPr>
      </p:pic>
    </p:spTree>
    <p:extLst>
      <p:ext uri="{BB962C8B-B14F-4D97-AF65-F5344CB8AC3E}">
        <p14:creationId xmlns:p14="http://schemas.microsoft.com/office/powerpoint/2010/main" val="1039037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59542" y="111870"/>
            <a:ext cx="7794171" cy="1631216"/>
          </a:xfrm>
          <a:prstGeom prst="rect">
            <a:avLst/>
          </a:prstGeom>
        </p:spPr>
        <p:txBody>
          <a:bodyPr wrap="square">
            <a:spAutoFit/>
          </a:bodyPr>
          <a:lstStyle/>
          <a:p>
            <a:r>
              <a:rPr lang="it-IT" sz="2000" dirty="0"/>
              <a:t>L'Ammofila arenaria è una pianta erbacea della famiglia delle </a:t>
            </a:r>
            <a:r>
              <a:rPr lang="it-IT" sz="2000" dirty="0" err="1"/>
              <a:t>Poaceae</a:t>
            </a:r>
            <a:r>
              <a:rPr lang="it-IT" sz="2000" dirty="0"/>
              <a:t>, diffusa nel bacino del </a:t>
            </a:r>
            <a:r>
              <a:rPr lang="it-IT" sz="2000" dirty="0" smtClean="0"/>
              <a:t>Mediterraneo. </a:t>
            </a:r>
            <a:r>
              <a:rPr lang="it-IT" sz="2000" dirty="0"/>
              <a:t>Pur essendo originaria delle coste europee è stata introdotta negli altri continenti per stabilizzare le dune di sabbia, pertanto ora si trova sulle dune costiere di tutto il mondo.</a:t>
            </a:r>
          </a:p>
        </p:txBody>
      </p:sp>
      <p:sp>
        <p:nvSpPr>
          <p:cNvPr id="5" name="Rettangolo 4"/>
          <p:cNvSpPr/>
          <p:nvPr/>
        </p:nvSpPr>
        <p:spPr>
          <a:xfrm>
            <a:off x="1133433" y="4923311"/>
            <a:ext cx="7794171" cy="1631216"/>
          </a:xfrm>
          <a:prstGeom prst="rect">
            <a:avLst/>
          </a:prstGeom>
        </p:spPr>
        <p:txBody>
          <a:bodyPr wrap="square">
            <a:spAutoFit/>
          </a:bodyPr>
          <a:lstStyle/>
          <a:p>
            <a:r>
              <a:rPr lang="it-IT" sz="2000" dirty="0"/>
              <a:t>È una pianta </a:t>
            </a:r>
            <a:r>
              <a:rPr lang="it-IT" sz="2000" dirty="0" smtClean="0"/>
              <a:t>perenne che </a:t>
            </a:r>
            <a:r>
              <a:rPr lang="it-IT" sz="2000" dirty="0"/>
              <a:t>forma cespugli fitti, la sua altezza varia da 50 a 120 cm, ha foglie di colore grigio-verde, rigide, lineari e </a:t>
            </a:r>
            <a:r>
              <a:rPr lang="it-IT" sz="2000" dirty="0" smtClean="0"/>
              <a:t>sottili.</a:t>
            </a:r>
            <a:endParaRPr lang="it-IT" sz="2000" dirty="0"/>
          </a:p>
          <a:p>
            <a:r>
              <a:rPr lang="it-IT" sz="2000" dirty="0" smtClean="0"/>
              <a:t>Fiorisce </a:t>
            </a:r>
            <a:r>
              <a:rPr lang="it-IT" sz="2000" dirty="0"/>
              <a:t>da maggio ad agosto ed i frutti vengono dispersi in settembre e germogliano nella primavera seguente.</a:t>
            </a:r>
          </a:p>
        </p:txBody>
      </p:sp>
      <p:pic>
        <p:nvPicPr>
          <p:cNvPr id="7" name="Immagine 6"/>
          <p:cNvPicPr>
            <a:picLocks noChangeAspect="1"/>
          </p:cNvPicPr>
          <p:nvPr/>
        </p:nvPicPr>
        <p:blipFill>
          <a:blip r:embed="rId2"/>
          <a:stretch>
            <a:fillRect/>
          </a:stretch>
        </p:blipFill>
        <p:spPr>
          <a:xfrm>
            <a:off x="2146710" y="1618443"/>
            <a:ext cx="4406490" cy="3304868"/>
          </a:xfrm>
          <a:prstGeom prst="rect">
            <a:avLst/>
          </a:prstGeom>
          <a:ln>
            <a:noFill/>
          </a:ln>
          <a:effectLst>
            <a:softEdge rad="112500"/>
          </a:effectLst>
        </p:spPr>
      </p:pic>
      <p:pic>
        <p:nvPicPr>
          <p:cNvPr id="8" name="Immagine 7"/>
          <p:cNvPicPr>
            <a:picLocks noChangeAspect="1"/>
          </p:cNvPicPr>
          <p:nvPr/>
        </p:nvPicPr>
        <p:blipFill>
          <a:blip r:embed="rId3"/>
          <a:stretch>
            <a:fillRect/>
          </a:stretch>
        </p:blipFill>
        <p:spPr>
          <a:xfrm>
            <a:off x="8954058" y="1340595"/>
            <a:ext cx="3237942" cy="4317255"/>
          </a:xfrm>
          <a:prstGeom prst="rect">
            <a:avLst/>
          </a:prstGeom>
          <a:ln>
            <a:noFill/>
          </a:ln>
          <a:effectLst>
            <a:softEdge rad="112500"/>
          </a:effectLst>
        </p:spPr>
      </p:pic>
    </p:spTree>
    <p:extLst>
      <p:ext uri="{BB962C8B-B14F-4D97-AF65-F5344CB8AC3E}">
        <p14:creationId xmlns:p14="http://schemas.microsoft.com/office/powerpoint/2010/main" val="1715066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46" name="Rettangolo 45">
            <a:extLst>
              <a:ext uri="{FF2B5EF4-FFF2-40B4-BE49-F238E27FC236}">
                <a16:creationId xmlns:a16="http://schemas.microsoft.com/office/drawing/2014/main" id="{8F3CF990-ACB8-443A-BB74-D36EC8A00B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pic>
        <p:nvPicPr>
          <p:cNvPr id="48" name="Immagine 47">
            <a:extLst>
              <a:ext uri="{FF2B5EF4-FFF2-40B4-BE49-F238E27FC236}">
                <a16:creationId xmlns:a16="http://schemas.microsoft.com/office/drawing/2014/main" id="{00B98862-BEE1-44FB-A335-A1B9106B445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50" name="Figura a mano libera: Forma 49">
            <a:extLst>
              <a:ext uri="{FF2B5EF4-FFF2-40B4-BE49-F238E27FC236}">
                <a16:creationId xmlns:a16="http://schemas.microsoft.com/office/drawing/2014/main" id="{65F94F98-3A57-49AA-838E-91AAF600B6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52" name="Immagine 51">
            <a:extLst>
              <a:ext uri="{FF2B5EF4-FFF2-40B4-BE49-F238E27FC236}">
                <a16:creationId xmlns:a16="http://schemas.microsoft.com/office/drawing/2014/main" id="{7185CF21-0594-48C0-9F3E-254D6BCE9D9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45489" y="-5487"/>
            <a:ext cx="12189867" cy="6858000"/>
          </a:xfrm>
          <a:prstGeom prst="rect">
            <a:avLst/>
          </a:prstGeom>
        </p:spPr>
      </p:pic>
      <p:sp>
        <p:nvSpPr>
          <p:cNvPr id="54" name="Rettangolo 53">
            <a:extLst>
              <a:ext uri="{FF2B5EF4-FFF2-40B4-BE49-F238E27FC236}">
                <a16:creationId xmlns:a16="http://schemas.microsoft.com/office/drawing/2014/main" id="{A0B5529D-5CAA-4BF2-B5C9-34705E7661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 name="Figura a mano libera: Forma 55">
            <a:extLst>
              <a:ext uri="{FF2B5EF4-FFF2-40B4-BE49-F238E27FC236}">
                <a16:creationId xmlns:a16="http://schemas.microsoft.com/office/drawing/2014/main" id="{FBD68200-BC03-4015-860B-CD5C30CD76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58" name="Ovale 57">
            <a:extLst>
              <a:ext uri="{FF2B5EF4-FFF2-40B4-BE49-F238E27FC236}">
                <a16:creationId xmlns:a16="http://schemas.microsoft.com/office/drawing/2014/main" id="{332A6F87-AC28-4AA8-B8A6-AEBC67BD0D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2282700"/>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 name="Titolo 1">
            <a:extLst>
              <a:ext uri="{FF2B5EF4-FFF2-40B4-BE49-F238E27FC236}">
                <a16:creationId xmlns:a16="http://schemas.microsoft.com/office/drawing/2014/main" id="{12D3C9CC-F0AD-4F56-9B0F-18ED29C3B4C9}"/>
              </a:ext>
            </a:extLst>
          </p:cNvPr>
          <p:cNvSpPr>
            <a:spLocks noGrp="1"/>
          </p:cNvSpPr>
          <p:nvPr>
            <p:ph type="ctrTitle"/>
          </p:nvPr>
        </p:nvSpPr>
        <p:spPr>
          <a:xfrm>
            <a:off x="1666768" y="324028"/>
            <a:ext cx="8947307" cy="1303953"/>
          </a:xfrm>
        </p:spPr>
        <p:txBody>
          <a:bodyPr rtlCol="0">
            <a:normAutofit/>
          </a:bodyPr>
          <a:lstStyle/>
          <a:p>
            <a:pPr algn="l"/>
            <a:r>
              <a:rPr lang="it-IT" sz="8000" b="1" dirty="0" smtClean="0">
                <a:ln w="9525">
                  <a:solidFill>
                    <a:schemeClr val="bg1"/>
                  </a:solidFill>
                  <a:prstDash val="solid"/>
                </a:ln>
                <a:effectLst>
                  <a:outerShdw blurRad="12700" dist="38100" dir="2700000" algn="tl" rotWithShape="0">
                    <a:schemeClr val="bg1">
                      <a:lumMod val="50000"/>
                    </a:schemeClr>
                  </a:outerShdw>
                </a:effectLst>
              </a:rPr>
              <a:t>PINO</a:t>
            </a:r>
            <a:r>
              <a:rPr lang="it-IT" sz="8000" dirty="0" smtClean="0"/>
              <a:t> </a:t>
            </a:r>
            <a:r>
              <a:rPr lang="it-IT" sz="8000" b="1" dirty="0" smtClean="0">
                <a:ln w="9525">
                  <a:solidFill>
                    <a:schemeClr val="bg1"/>
                  </a:solidFill>
                  <a:prstDash val="solid"/>
                </a:ln>
                <a:effectLst>
                  <a:outerShdw blurRad="12700" dist="38100" dir="2700000" algn="tl" rotWithShape="0">
                    <a:schemeClr val="bg1">
                      <a:lumMod val="50000"/>
                    </a:schemeClr>
                  </a:outerShdw>
                </a:effectLst>
              </a:rPr>
              <a:t>MARITTIMO</a:t>
            </a:r>
            <a:endParaRPr lang="it-IT" sz="8000" dirty="0"/>
          </a:p>
        </p:txBody>
      </p:sp>
      <p:sp>
        <p:nvSpPr>
          <p:cNvPr id="3" name="AutoShape 2" descr="blob:https://web.whatsapp.com/545f6e5b-c9ba-46aa-ad7d-45725d4703e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4" name="Immagine 3"/>
          <p:cNvPicPr>
            <a:picLocks noChangeAspect="1"/>
          </p:cNvPicPr>
          <p:nvPr/>
        </p:nvPicPr>
        <p:blipFill>
          <a:blip r:embed="rId6"/>
          <a:stretch>
            <a:fillRect/>
          </a:stretch>
        </p:blipFill>
        <p:spPr>
          <a:xfrm>
            <a:off x="2558071" y="1627981"/>
            <a:ext cx="6799214" cy="5099411"/>
          </a:xfrm>
          <a:prstGeom prst="rect">
            <a:avLst/>
          </a:prstGeom>
          <a:ln>
            <a:noFill/>
          </a:ln>
          <a:effectLst>
            <a:softEdge rad="112500"/>
          </a:effectLst>
        </p:spPr>
      </p:pic>
    </p:spTree>
    <p:extLst>
      <p:ext uri="{BB962C8B-B14F-4D97-AF65-F5344CB8AC3E}">
        <p14:creationId xmlns:p14="http://schemas.microsoft.com/office/powerpoint/2010/main" val="2356815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5710" y="61675"/>
            <a:ext cx="4461164" cy="5511670"/>
          </a:xfrm>
          <a:prstGeom prst="rect">
            <a:avLst/>
          </a:prstGeom>
          <a:ln>
            <a:noFill/>
          </a:ln>
          <a:effectLst>
            <a:softEdge rad="112500"/>
          </a:effectLst>
        </p:spPr>
      </p:pic>
      <p:sp>
        <p:nvSpPr>
          <p:cNvPr id="6" name="Freccia a destra 5"/>
          <p:cNvSpPr/>
          <p:nvPr/>
        </p:nvSpPr>
        <p:spPr>
          <a:xfrm rot="18985758">
            <a:off x="5749084" y="3834414"/>
            <a:ext cx="2410268" cy="587971"/>
          </a:xfrm>
          <a:prstGeom prst="rightArrow">
            <a:avLst>
              <a:gd name="adj1" fmla="val 50000"/>
              <a:gd name="adj2" fmla="val 531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3563" y="3246582"/>
            <a:ext cx="3890207" cy="3611418"/>
          </a:xfrm>
          <a:prstGeom prst="ellipse">
            <a:avLst/>
          </a:prstGeom>
          <a:ln>
            <a:noFill/>
          </a:ln>
          <a:effectLst>
            <a:softEdge rad="112500"/>
          </a:effectLst>
        </p:spPr>
      </p:pic>
      <p:sp>
        <p:nvSpPr>
          <p:cNvPr id="8" name="CasellaDiTesto 7"/>
          <p:cNvSpPr txBox="1"/>
          <p:nvPr/>
        </p:nvSpPr>
        <p:spPr>
          <a:xfrm>
            <a:off x="1219199" y="878518"/>
            <a:ext cx="4248728" cy="1938992"/>
          </a:xfrm>
          <a:prstGeom prst="rect">
            <a:avLst/>
          </a:prstGeom>
          <a:noFill/>
        </p:spPr>
        <p:txBody>
          <a:bodyPr wrap="square" rtlCol="0">
            <a:spAutoFit/>
          </a:bodyPr>
          <a:lstStyle/>
          <a:p>
            <a:r>
              <a:rPr lang="it-IT" sz="6000" dirty="0" smtClean="0">
                <a:latin typeface="Algerian" panose="04020705040A02060702" pitchFamily="82" charset="0"/>
              </a:rPr>
              <a:t>LOCALITA’</a:t>
            </a:r>
          </a:p>
          <a:p>
            <a:r>
              <a:rPr lang="it-IT" sz="6000" dirty="0" smtClean="0">
                <a:latin typeface="Algerian" panose="04020705040A02060702" pitchFamily="82" charset="0"/>
              </a:rPr>
              <a:t>IMBUTILLO</a:t>
            </a:r>
          </a:p>
        </p:txBody>
      </p:sp>
    </p:spTree>
    <p:extLst>
      <p:ext uri="{BB962C8B-B14F-4D97-AF65-F5344CB8AC3E}">
        <p14:creationId xmlns:p14="http://schemas.microsoft.com/office/powerpoint/2010/main" val="4196930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15999" y="188463"/>
            <a:ext cx="7590971" cy="369332"/>
          </a:xfrm>
          <a:prstGeom prst="rect">
            <a:avLst/>
          </a:prstGeom>
        </p:spPr>
        <p:txBody>
          <a:bodyPr wrap="square">
            <a:spAutoFit/>
          </a:bodyPr>
          <a:lstStyle/>
          <a:p>
            <a:r>
              <a:rPr lang="it-IT" dirty="0"/>
              <a:t>Il pino marittimo </a:t>
            </a:r>
            <a:r>
              <a:rPr lang="it-IT" dirty="0" smtClean="0"/>
              <a:t>è </a:t>
            </a:r>
            <a:r>
              <a:rPr lang="it-IT" dirty="0"/>
              <a:t>un albero sempreverde della famiglia delle </a:t>
            </a:r>
            <a:r>
              <a:rPr lang="it-IT" dirty="0" err="1"/>
              <a:t>Pinaceae</a:t>
            </a:r>
            <a:r>
              <a:rPr lang="it-IT" dirty="0"/>
              <a:t>.</a:t>
            </a:r>
          </a:p>
        </p:txBody>
      </p:sp>
      <p:sp>
        <p:nvSpPr>
          <p:cNvPr id="6" name="Rettangolo 5"/>
          <p:cNvSpPr/>
          <p:nvPr/>
        </p:nvSpPr>
        <p:spPr>
          <a:xfrm>
            <a:off x="1015998" y="557795"/>
            <a:ext cx="7590972" cy="369332"/>
          </a:xfrm>
          <a:prstGeom prst="rect">
            <a:avLst/>
          </a:prstGeom>
        </p:spPr>
        <p:txBody>
          <a:bodyPr wrap="square">
            <a:spAutoFit/>
          </a:bodyPr>
          <a:lstStyle/>
          <a:p>
            <a:r>
              <a:rPr lang="it-IT" dirty="0"/>
              <a:t>Può raggiungere i 30-40 </a:t>
            </a:r>
            <a:r>
              <a:rPr lang="it-IT" dirty="0" smtClean="0"/>
              <a:t>m, </a:t>
            </a:r>
            <a:r>
              <a:rPr lang="it-IT" dirty="0"/>
              <a:t>ma di solito è più basso (circa 20 m). </a:t>
            </a:r>
          </a:p>
        </p:txBody>
      </p:sp>
      <p:sp>
        <p:nvSpPr>
          <p:cNvPr id="7" name="CasellaDiTesto 6"/>
          <p:cNvSpPr txBox="1"/>
          <p:nvPr/>
        </p:nvSpPr>
        <p:spPr>
          <a:xfrm>
            <a:off x="986970" y="1431317"/>
            <a:ext cx="2641600" cy="369332"/>
          </a:xfrm>
          <a:prstGeom prst="rect">
            <a:avLst/>
          </a:prstGeom>
          <a:noFill/>
        </p:spPr>
        <p:txBody>
          <a:bodyPr wrap="square" rtlCol="0">
            <a:spAutoFit/>
          </a:bodyPr>
          <a:lstStyle/>
          <a:p>
            <a:r>
              <a:rPr lang="it-IT" dirty="0" smtClean="0"/>
              <a:t>CORTECCIA</a:t>
            </a:r>
            <a:endParaRPr lang="it-IT" dirty="0"/>
          </a:p>
        </p:txBody>
      </p:sp>
      <p:sp>
        <p:nvSpPr>
          <p:cNvPr id="8" name="Rettangolo 7"/>
          <p:cNvSpPr/>
          <p:nvPr/>
        </p:nvSpPr>
        <p:spPr>
          <a:xfrm>
            <a:off x="986970" y="2004978"/>
            <a:ext cx="7590972" cy="646331"/>
          </a:xfrm>
          <a:prstGeom prst="rect">
            <a:avLst/>
          </a:prstGeom>
        </p:spPr>
        <p:txBody>
          <a:bodyPr wrap="square">
            <a:spAutoFit/>
          </a:bodyPr>
          <a:lstStyle/>
          <a:p>
            <a:r>
              <a:rPr lang="it-IT" dirty="0"/>
              <a:t>Chiara nei pini più giovani, diventa grigia in quelle adulte; è spessa e fessurata, rosea nelle </a:t>
            </a:r>
            <a:r>
              <a:rPr lang="it-IT" dirty="0" smtClean="0"/>
              <a:t>screpolature.</a:t>
            </a:r>
            <a:endParaRPr lang="it-IT" dirty="0"/>
          </a:p>
        </p:txBody>
      </p:sp>
      <p:sp>
        <p:nvSpPr>
          <p:cNvPr id="9" name="Rettangolo 8"/>
          <p:cNvSpPr/>
          <p:nvPr/>
        </p:nvSpPr>
        <p:spPr>
          <a:xfrm>
            <a:off x="986970" y="3729160"/>
            <a:ext cx="7061655" cy="1200329"/>
          </a:xfrm>
          <a:prstGeom prst="rect">
            <a:avLst/>
          </a:prstGeom>
        </p:spPr>
        <p:txBody>
          <a:bodyPr wrap="square">
            <a:spAutoFit/>
          </a:bodyPr>
          <a:lstStyle/>
          <a:p>
            <a:r>
              <a:rPr lang="it-IT" dirty="0"/>
              <a:t>Aghiformi, lunghe 12-25 cm da adulte, in gruppi di due (o, raramente, tre). Sono verdi chiare e talvolta tendenti al glauco, molto rigide e spesse circa 2 mm, con i margini leggermente </a:t>
            </a:r>
            <a:r>
              <a:rPr lang="it-IT" dirty="0" err="1"/>
              <a:t>dentallati</a:t>
            </a:r>
            <a:r>
              <a:rPr lang="it-IT" dirty="0"/>
              <a:t> e stomi su tutti i lati disposti in linea.</a:t>
            </a:r>
          </a:p>
        </p:txBody>
      </p:sp>
      <p:sp>
        <p:nvSpPr>
          <p:cNvPr id="10" name="CasellaDiTesto 9"/>
          <p:cNvSpPr txBox="1"/>
          <p:nvPr/>
        </p:nvSpPr>
        <p:spPr>
          <a:xfrm>
            <a:off x="1015998" y="3297640"/>
            <a:ext cx="4542973" cy="369332"/>
          </a:xfrm>
          <a:prstGeom prst="rect">
            <a:avLst/>
          </a:prstGeom>
          <a:noFill/>
        </p:spPr>
        <p:txBody>
          <a:bodyPr wrap="square" rtlCol="0">
            <a:spAutoFit/>
          </a:bodyPr>
          <a:lstStyle/>
          <a:p>
            <a:r>
              <a:rPr lang="it-IT" dirty="0" smtClean="0"/>
              <a:t>FOGLIE</a:t>
            </a:r>
            <a:endParaRPr lang="it-IT" dirty="0"/>
          </a:p>
        </p:txBody>
      </p:sp>
      <p:pic>
        <p:nvPicPr>
          <p:cNvPr id="2" name="Immagine 1"/>
          <p:cNvPicPr>
            <a:picLocks noChangeAspect="1"/>
          </p:cNvPicPr>
          <p:nvPr/>
        </p:nvPicPr>
        <p:blipFill rotWithShape="1">
          <a:blip r:embed="rId2"/>
          <a:srcRect r="38822"/>
          <a:stretch/>
        </p:blipFill>
        <p:spPr>
          <a:xfrm>
            <a:off x="8191500" y="175274"/>
            <a:ext cx="4000500" cy="6682726"/>
          </a:xfrm>
          <a:prstGeom prst="rect">
            <a:avLst/>
          </a:prstGeom>
          <a:ln>
            <a:noFill/>
          </a:ln>
          <a:effectLst>
            <a:softEdge rad="112500"/>
          </a:effectLst>
        </p:spPr>
      </p:pic>
    </p:spTree>
    <p:extLst>
      <p:ext uri="{BB962C8B-B14F-4D97-AF65-F5344CB8AC3E}">
        <p14:creationId xmlns:p14="http://schemas.microsoft.com/office/powerpoint/2010/main" val="2378831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78818" y="-436242"/>
            <a:ext cx="6502355" cy="2444998"/>
          </a:xfrm>
        </p:spPr>
        <p:txBody>
          <a:bodyPr>
            <a:normAutofit/>
          </a:bodyPr>
          <a:lstStyle/>
          <a:p>
            <a:pPr algn="l"/>
            <a:r>
              <a:rPr lang="it-IT" dirty="0" smtClean="0"/>
              <a:t> I l pino Marittimo </a:t>
            </a:r>
            <a:r>
              <a:rPr lang="it-IT" dirty="0"/>
              <a:t>è sensibile al gelo e vive bene dove la temperatura invernale non si discosta molto da 6 °C; si è comunque diffuso con impianti artificiali sulle dune costiere oltre il suo areale d'origine; </a:t>
            </a:r>
            <a:r>
              <a:rPr lang="it-IT" dirty="0" smtClean="0"/>
              <a:t>ha </a:t>
            </a:r>
            <a:r>
              <a:rPr lang="it-IT" dirty="0"/>
              <a:t>minori esigenze di mitezza climatica e di suoli profondi e </a:t>
            </a:r>
            <a:r>
              <a:rPr lang="it-IT" dirty="0" smtClean="0"/>
              <a:t>umidi.</a:t>
            </a:r>
            <a:endParaRPr lang="it-IT" dirty="0"/>
          </a:p>
        </p:txBody>
      </p:sp>
      <p:sp>
        <p:nvSpPr>
          <p:cNvPr id="4" name="Rettangolo 3"/>
          <p:cNvSpPr/>
          <p:nvPr/>
        </p:nvSpPr>
        <p:spPr>
          <a:xfrm>
            <a:off x="951389" y="2001872"/>
            <a:ext cx="6357212" cy="923330"/>
          </a:xfrm>
          <a:prstGeom prst="rect">
            <a:avLst/>
          </a:prstGeom>
        </p:spPr>
        <p:txBody>
          <a:bodyPr wrap="square">
            <a:spAutoFit/>
          </a:bodyPr>
          <a:lstStyle/>
          <a:p>
            <a:endParaRPr lang="it-IT" dirty="0"/>
          </a:p>
          <a:p>
            <a:r>
              <a:rPr lang="it-IT" dirty="0"/>
              <a:t>La pianta è stata inserita nell'elenco delle 100 tra le specie </a:t>
            </a:r>
            <a:r>
              <a:rPr lang="it-IT" dirty="0" err="1"/>
              <a:t>esotiche</a:t>
            </a:r>
            <a:r>
              <a:rPr lang="it-IT" dirty="0"/>
              <a:t> invasive più dannose al mondo.</a:t>
            </a:r>
          </a:p>
        </p:txBody>
      </p:sp>
      <p:pic>
        <p:nvPicPr>
          <p:cNvPr id="2" name="Immagine 1"/>
          <p:cNvPicPr>
            <a:picLocks noChangeAspect="1"/>
          </p:cNvPicPr>
          <p:nvPr/>
        </p:nvPicPr>
        <p:blipFill>
          <a:blip r:embed="rId2"/>
          <a:stretch>
            <a:fillRect/>
          </a:stretch>
        </p:blipFill>
        <p:spPr>
          <a:xfrm>
            <a:off x="1326986" y="3297382"/>
            <a:ext cx="5751161" cy="3334327"/>
          </a:xfrm>
          <a:prstGeom prst="rect">
            <a:avLst/>
          </a:prstGeom>
          <a:ln>
            <a:noFill/>
          </a:ln>
          <a:effectLst>
            <a:softEdge rad="112500"/>
          </a:effectLst>
        </p:spPr>
      </p:pic>
      <p:pic>
        <p:nvPicPr>
          <p:cNvPr id="6" name="Immagine 5"/>
          <p:cNvPicPr>
            <a:picLocks noChangeAspect="1"/>
          </p:cNvPicPr>
          <p:nvPr/>
        </p:nvPicPr>
        <p:blipFill>
          <a:blip r:embed="rId3"/>
          <a:stretch>
            <a:fillRect/>
          </a:stretch>
        </p:blipFill>
        <p:spPr>
          <a:xfrm>
            <a:off x="7086600" y="1095152"/>
            <a:ext cx="5105400" cy="4139952"/>
          </a:xfrm>
          <a:prstGeom prst="rect">
            <a:avLst/>
          </a:prstGeom>
          <a:ln>
            <a:noFill/>
          </a:ln>
          <a:effectLst>
            <a:softEdge rad="112500"/>
          </a:effectLst>
        </p:spPr>
      </p:pic>
    </p:spTree>
    <p:extLst>
      <p:ext uri="{BB962C8B-B14F-4D97-AF65-F5344CB8AC3E}">
        <p14:creationId xmlns:p14="http://schemas.microsoft.com/office/powerpoint/2010/main" val="350653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46" name="Rettangolo 45">
            <a:extLst>
              <a:ext uri="{FF2B5EF4-FFF2-40B4-BE49-F238E27FC236}">
                <a16:creationId xmlns:a16="http://schemas.microsoft.com/office/drawing/2014/main" id="{8F3CF990-ACB8-443A-BB74-D36EC8A00B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pic>
        <p:nvPicPr>
          <p:cNvPr id="48" name="Immagine 47">
            <a:extLst>
              <a:ext uri="{FF2B5EF4-FFF2-40B4-BE49-F238E27FC236}">
                <a16:creationId xmlns:a16="http://schemas.microsoft.com/office/drawing/2014/main" id="{00B98862-BEE1-44FB-A335-A1B9106B445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50" name="Figura a mano libera: Forma 49">
            <a:extLst>
              <a:ext uri="{FF2B5EF4-FFF2-40B4-BE49-F238E27FC236}">
                <a16:creationId xmlns:a16="http://schemas.microsoft.com/office/drawing/2014/main" id="{65F94F98-3A57-49AA-838E-91AAF600B6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52" name="Immagine 51">
            <a:extLst>
              <a:ext uri="{FF2B5EF4-FFF2-40B4-BE49-F238E27FC236}">
                <a16:creationId xmlns:a16="http://schemas.microsoft.com/office/drawing/2014/main" id="{7185CF21-0594-48C0-9F3E-254D6BCE9D9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45489" y="-5487"/>
            <a:ext cx="12189867" cy="6858000"/>
          </a:xfrm>
          <a:prstGeom prst="rect">
            <a:avLst/>
          </a:prstGeom>
        </p:spPr>
      </p:pic>
      <p:sp>
        <p:nvSpPr>
          <p:cNvPr id="54" name="Rettangolo 53">
            <a:extLst>
              <a:ext uri="{FF2B5EF4-FFF2-40B4-BE49-F238E27FC236}">
                <a16:creationId xmlns:a16="http://schemas.microsoft.com/office/drawing/2014/main" id="{A0B5529D-5CAA-4BF2-B5C9-34705E7661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 name="Figura a mano libera: Forma 55">
            <a:extLst>
              <a:ext uri="{FF2B5EF4-FFF2-40B4-BE49-F238E27FC236}">
                <a16:creationId xmlns:a16="http://schemas.microsoft.com/office/drawing/2014/main" id="{FBD68200-BC03-4015-860B-CD5C30CD76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58" name="Ovale 57">
            <a:extLst>
              <a:ext uri="{FF2B5EF4-FFF2-40B4-BE49-F238E27FC236}">
                <a16:creationId xmlns:a16="http://schemas.microsoft.com/office/drawing/2014/main" id="{332A6F87-AC28-4AA8-B8A6-AEBC67BD0D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2282700"/>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 name="Titolo 1">
            <a:extLst>
              <a:ext uri="{FF2B5EF4-FFF2-40B4-BE49-F238E27FC236}">
                <a16:creationId xmlns:a16="http://schemas.microsoft.com/office/drawing/2014/main" id="{12D3C9CC-F0AD-4F56-9B0F-18ED29C3B4C9}"/>
              </a:ext>
            </a:extLst>
          </p:cNvPr>
          <p:cNvSpPr>
            <a:spLocks noGrp="1"/>
          </p:cNvSpPr>
          <p:nvPr>
            <p:ph type="ctrTitle"/>
          </p:nvPr>
        </p:nvSpPr>
        <p:spPr>
          <a:xfrm>
            <a:off x="1745145" y="324028"/>
            <a:ext cx="8790553" cy="1303953"/>
          </a:xfrm>
        </p:spPr>
        <p:txBody>
          <a:bodyPr rtlCol="0">
            <a:normAutofit/>
          </a:bodyPr>
          <a:lstStyle/>
          <a:p>
            <a:pPr algn="l"/>
            <a:r>
              <a:rPr lang="it-IT" sz="8000" b="1" dirty="0" smtClean="0">
                <a:ln w="9525">
                  <a:solidFill>
                    <a:schemeClr val="bg1"/>
                  </a:solidFill>
                  <a:prstDash val="solid"/>
                </a:ln>
                <a:effectLst>
                  <a:outerShdw blurRad="12700" dist="38100" dir="2700000" algn="tl" rotWithShape="0">
                    <a:schemeClr val="bg1">
                      <a:lumMod val="50000"/>
                    </a:schemeClr>
                  </a:outerShdw>
                </a:effectLst>
              </a:rPr>
              <a:t>PINO</a:t>
            </a:r>
            <a:r>
              <a:rPr lang="it-IT" sz="8000" dirty="0" smtClean="0"/>
              <a:t> </a:t>
            </a:r>
            <a:r>
              <a:rPr lang="it-IT" sz="8000" b="1" dirty="0" smtClean="0">
                <a:ln w="9525">
                  <a:solidFill>
                    <a:schemeClr val="bg1"/>
                  </a:solidFill>
                  <a:prstDash val="solid"/>
                </a:ln>
                <a:effectLst>
                  <a:outerShdw blurRad="12700" dist="38100" dir="2700000" algn="tl" rotWithShape="0">
                    <a:schemeClr val="bg1">
                      <a:lumMod val="50000"/>
                    </a:schemeClr>
                  </a:outerShdw>
                </a:effectLst>
              </a:rPr>
              <a:t>D’</a:t>
            </a:r>
            <a:r>
              <a:rPr lang="it-IT" sz="8000" dirty="0" smtClean="0"/>
              <a:t> </a:t>
            </a:r>
            <a:r>
              <a:rPr lang="it-IT" sz="8000" b="1" dirty="0" smtClean="0">
                <a:ln w="9525">
                  <a:solidFill>
                    <a:schemeClr val="bg1"/>
                  </a:solidFill>
                  <a:prstDash val="solid"/>
                </a:ln>
                <a:effectLst>
                  <a:outerShdw blurRad="12700" dist="38100" dir="2700000" algn="tl" rotWithShape="0">
                    <a:schemeClr val="bg1">
                      <a:lumMod val="50000"/>
                    </a:schemeClr>
                  </a:outerShdw>
                </a:effectLst>
              </a:rPr>
              <a:t>ALEPPO</a:t>
            </a:r>
            <a:endParaRPr lang="it-IT" sz="8000" dirty="0"/>
          </a:p>
        </p:txBody>
      </p:sp>
      <p:pic>
        <p:nvPicPr>
          <p:cNvPr id="3" name="Immagine 2"/>
          <p:cNvPicPr>
            <a:picLocks noChangeAspect="1"/>
          </p:cNvPicPr>
          <p:nvPr/>
        </p:nvPicPr>
        <p:blipFill>
          <a:blip r:embed="rId6"/>
          <a:stretch>
            <a:fillRect/>
          </a:stretch>
        </p:blipFill>
        <p:spPr>
          <a:xfrm>
            <a:off x="2155518" y="1427612"/>
            <a:ext cx="7594861" cy="5424901"/>
          </a:xfrm>
          <a:prstGeom prst="rect">
            <a:avLst/>
          </a:prstGeom>
          <a:ln>
            <a:noFill/>
          </a:ln>
          <a:effectLst>
            <a:softEdge rad="112500"/>
          </a:effectLst>
        </p:spPr>
      </p:pic>
    </p:spTree>
    <p:extLst>
      <p:ext uri="{BB962C8B-B14F-4D97-AF65-F5344CB8AC3E}">
        <p14:creationId xmlns:p14="http://schemas.microsoft.com/office/powerpoint/2010/main" val="4000110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103086" y="219225"/>
            <a:ext cx="7416800" cy="646331"/>
          </a:xfrm>
          <a:prstGeom prst="rect">
            <a:avLst/>
          </a:prstGeom>
        </p:spPr>
        <p:txBody>
          <a:bodyPr wrap="square">
            <a:spAutoFit/>
          </a:bodyPr>
          <a:lstStyle/>
          <a:p>
            <a:r>
              <a:rPr lang="it-IT" dirty="0"/>
              <a:t>Il pino d'Aleppo </a:t>
            </a:r>
            <a:r>
              <a:rPr lang="it-IT" dirty="0" smtClean="0"/>
              <a:t>è </a:t>
            </a:r>
            <a:r>
              <a:rPr lang="it-IT" dirty="0"/>
              <a:t>un pino nativo della zona mediterranea</a:t>
            </a:r>
            <a:r>
              <a:rPr lang="it-IT" dirty="0" smtClean="0"/>
              <a:t>.</a:t>
            </a:r>
            <a:endParaRPr lang="it-IT" dirty="0"/>
          </a:p>
          <a:p>
            <a:endParaRPr lang="it-IT" dirty="0"/>
          </a:p>
        </p:txBody>
      </p:sp>
      <p:sp>
        <p:nvSpPr>
          <p:cNvPr id="6" name="CasellaDiTesto 5"/>
          <p:cNvSpPr txBox="1"/>
          <p:nvPr/>
        </p:nvSpPr>
        <p:spPr>
          <a:xfrm>
            <a:off x="1103086" y="865556"/>
            <a:ext cx="5675086" cy="369332"/>
          </a:xfrm>
          <a:prstGeom prst="rect">
            <a:avLst/>
          </a:prstGeom>
          <a:noFill/>
        </p:spPr>
        <p:txBody>
          <a:bodyPr wrap="square" rtlCol="0">
            <a:spAutoFit/>
          </a:bodyPr>
          <a:lstStyle/>
          <a:p>
            <a:r>
              <a:rPr lang="it-IT" dirty="0" smtClean="0"/>
              <a:t>PORTAMENTO</a:t>
            </a:r>
            <a:endParaRPr lang="it-IT" dirty="0"/>
          </a:p>
        </p:txBody>
      </p:sp>
      <p:sp>
        <p:nvSpPr>
          <p:cNvPr id="7" name="Rettangolo 6"/>
          <p:cNvSpPr/>
          <p:nvPr/>
        </p:nvSpPr>
        <p:spPr>
          <a:xfrm>
            <a:off x="1103086" y="1234888"/>
            <a:ext cx="7416800" cy="2308324"/>
          </a:xfrm>
          <a:prstGeom prst="rect">
            <a:avLst/>
          </a:prstGeom>
        </p:spPr>
        <p:txBody>
          <a:bodyPr wrap="square">
            <a:spAutoFit/>
          </a:bodyPr>
          <a:lstStyle/>
          <a:p>
            <a:r>
              <a:rPr lang="it-IT" dirty="0"/>
              <a:t>R</a:t>
            </a:r>
            <a:r>
              <a:rPr lang="it-IT" dirty="0" smtClean="0"/>
              <a:t>amificato </a:t>
            </a:r>
            <a:r>
              <a:rPr lang="it-IT" dirty="0"/>
              <a:t>fin dal basso con una chioma espansa, vagamente simile al pino domestico e al pino marittimo, ma di aspetto un po' differente e distinguibile da quelli soprattutto per i getti giovani, più radi, chiari e formati da un mazzetto di aghi centrale più stretto abbastanza distinto dagli aghi immediatamente più vecchi. Chioma spesso più ampia in cima che verso la base dell'albero. Può raggiungere i 25 m ma di solito non è più alto di 15 m. Il tronco è di solito intorno ai 60 cm, raramente fino a 1 m.</a:t>
            </a:r>
          </a:p>
        </p:txBody>
      </p:sp>
      <p:sp>
        <p:nvSpPr>
          <p:cNvPr id="8" name="CasellaDiTesto 7"/>
          <p:cNvSpPr txBox="1"/>
          <p:nvPr/>
        </p:nvSpPr>
        <p:spPr>
          <a:xfrm>
            <a:off x="1095828" y="3531670"/>
            <a:ext cx="3425371" cy="369332"/>
          </a:xfrm>
          <a:prstGeom prst="rect">
            <a:avLst/>
          </a:prstGeom>
          <a:noFill/>
        </p:spPr>
        <p:txBody>
          <a:bodyPr wrap="square" rtlCol="0">
            <a:spAutoFit/>
          </a:bodyPr>
          <a:lstStyle/>
          <a:p>
            <a:r>
              <a:rPr lang="it-IT" dirty="0" smtClean="0"/>
              <a:t>CORTECCIA</a:t>
            </a:r>
            <a:endParaRPr lang="it-IT" dirty="0"/>
          </a:p>
        </p:txBody>
      </p:sp>
      <p:sp>
        <p:nvSpPr>
          <p:cNvPr id="9" name="Rettangolo 8"/>
          <p:cNvSpPr/>
          <p:nvPr/>
        </p:nvSpPr>
        <p:spPr>
          <a:xfrm>
            <a:off x="1084941" y="3860607"/>
            <a:ext cx="7336064" cy="646331"/>
          </a:xfrm>
          <a:prstGeom prst="rect">
            <a:avLst/>
          </a:prstGeom>
        </p:spPr>
        <p:txBody>
          <a:bodyPr wrap="square">
            <a:spAutoFit/>
          </a:bodyPr>
          <a:lstStyle/>
          <a:p>
            <a:r>
              <a:rPr lang="it-IT" dirty="0"/>
              <a:t>rossastra e spessa verso il basso, più scura e con squame più sottili verso l'alto.</a:t>
            </a:r>
          </a:p>
        </p:txBody>
      </p:sp>
      <p:sp>
        <p:nvSpPr>
          <p:cNvPr id="10" name="CasellaDiTesto 9"/>
          <p:cNvSpPr txBox="1"/>
          <p:nvPr/>
        </p:nvSpPr>
        <p:spPr>
          <a:xfrm>
            <a:off x="1084941" y="4639667"/>
            <a:ext cx="2235200" cy="369332"/>
          </a:xfrm>
          <a:prstGeom prst="rect">
            <a:avLst/>
          </a:prstGeom>
          <a:noFill/>
        </p:spPr>
        <p:txBody>
          <a:bodyPr wrap="square" rtlCol="0">
            <a:spAutoFit/>
          </a:bodyPr>
          <a:lstStyle/>
          <a:p>
            <a:r>
              <a:rPr lang="it-IT" dirty="0" smtClean="0"/>
              <a:t>FOGLIE</a:t>
            </a:r>
            <a:endParaRPr lang="it-IT" dirty="0"/>
          </a:p>
        </p:txBody>
      </p:sp>
      <p:sp>
        <p:nvSpPr>
          <p:cNvPr id="11" name="Rettangolo 10"/>
          <p:cNvSpPr/>
          <p:nvPr/>
        </p:nvSpPr>
        <p:spPr>
          <a:xfrm>
            <a:off x="1044259" y="5008999"/>
            <a:ext cx="7299642" cy="646331"/>
          </a:xfrm>
          <a:prstGeom prst="rect">
            <a:avLst/>
          </a:prstGeom>
        </p:spPr>
        <p:txBody>
          <a:bodyPr wrap="square">
            <a:spAutoFit/>
          </a:bodyPr>
          <a:lstStyle/>
          <a:p>
            <a:r>
              <a:rPr lang="it-IT" dirty="0"/>
              <a:t>aghiformi, lunghe 5-10 cm, molto sottili e morbide, riunite in mazzetti di due, di colore verde chiaro.</a:t>
            </a:r>
          </a:p>
        </p:txBody>
      </p:sp>
      <p:sp>
        <p:nvSpPr>
          <p:cNvPr id="2" name="AutoShape 2" descr="blob:https://web.whatsapp.com/0050d32e-381d-42c8-9ae5-cbdabaef274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3" name="Immagine 2"/>
          <p:cNvPicPr>
            <a:picLocks noChangeAspect="1"/>
          </p:cNvPicPr>
          <p:nvPr/>
        </p:nvPicPr>
        <p:blipFill>
          <a:blip r:embed="rId2"/>
          <a:stretch>
            <a:fillRect/>
          </a:stretch>
        </p:blipFill>
        <p:spPr>
          <a:xfrm>
            <a:off x="8343901" y="537040"/>
            <a:ext cx="3848099" cy="5989260"/>
          </a:xfrm>
          <a:prstGeom prst="rect">
            <a:avLst/>
          </a:prstGeom>
          <a:ln>
            <a:noFill/>
          </a:ln>
          <a:effectLst>
            <a:softEdge rad="112500"/>
          </a:effectLst>
        </p:spPr>
      </p:pic>
    </p:spTree>
    <p:extLst>
      <p:ext uri="{BB962C8B-B14F-4D97-AF65-F5344CB8AC3E}">
        <p14:creationId xmlns:p14="http://schemas.microsoft.com/office/powerpoint/2010/main" val="307981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16001" y="320098"/>
            <a:ext cx="6763655" cy="3139321"/>
          </a:xfrm>
          <a:prstGeom prst="rect">
            <a:avLst/>
          </a:prstGeom>
        </p:spPr>
        <p:txBody>
          <a:bodyPr wrap="square">
            <a:spAutoFit/>
          </a:bodyPr>
          <a:lstStyle/>
          <a:p>
            <a:endParaRPr lang="it-IT" dirty="0"/>
          </a:p>
          <a:p>
            <a:r>
              <a:rPr lang="it-IT" dirty="0"/>
              <a:t>Macrosporofilli: sono </a:t>
            </a:r>
            <a:r>
              <a:rPr lang="it-IT" dirty="0" err="1"/>
              <a:t>rosso-violacei</a:t>
            </a:r>
            <a:r>
              <a:rPr lang="it-IT" dirty="0"/>
              <a:t> e grandi 1 cm circa, solitari o a gruppetti di 2-3.</a:t>
            </a:r>
          </a:p>
          <a:p>
            <a:r>
              <a:rPr lang="it-IT" dirty="0"/>
              <a:t>Microsporofilli: sono costituiti da piccoli coni ovoidali di colore giallo e riuniti a spiga.</a:t>
            </a:r>
          </a:p>
          <a:p>
            <a:r>
              <a:rPr lang="it-IT" dirty="0"/>
              <a:t>Strobili</a:t>
            </a:r>
          </a:p>
          <a:p>
            <a:r>
              <a:rPr lang="it-IT" dirty="0"/>
              <a:t>di forma ovale-conica, sono lunghi 5-10 cm e larghi 2-3 cm. Sono verdi in età giovanile e diventano marroni dopo due anni. Contengono dei semi lunghi 5-6 mm, dotati di un'ala di 20 mm. Gli strobili si aprono con lentezza, di solito nel corso di qualche anno, oppure per il calore provocato da un incendio.</a:t>
            </a:r>
          </a:p>
        </p:txBody>
      </p:sp>
      <p:sp>
        <p:nvSpPr>
          <p:cNvPr id="6" name="CasellaDiTesto 5"/>
          <p:cNvSpPr txBox="1"/>
          <p:nvPr/>
        </p:nvSpPr>
        <p:spPr>
          <a:xfrm>
            <a:off x="1016001" y="135432"/>
            <a:ext cx="2931885" cy="369332"/>
          </a:xfrm>
          <a:prstGeom prst="rect">
            <a:avLst/>
          </a:prstGeom>
          <a:noFill/>
        </p:spPr>
        <p:txBody>
          <a:bodyPr wrap="square" rtlCol="0">
            <a:spAutoFit/>
          </a:bodyPr>
          <a:lstStyle/>
          <a:p>
            <a:r>
              <a:rPr lang="it-IT" dirty="0" smtClean="0"/>
              <a:t>FIORI</a:t>
            </a:r>
            <a:endParaRPr lang="it-IT" dirty="0"/>
          </a:p>
        </p:txBody>
      </p:sp>
      <p:pic>
        <p:nvPicPr>
          <p:cNvPr id="2" name="Immagine 1"/>
          <p:cNvPicPr>
            <a:picLocks noChangeAspect="1"/>
          </p:cNvPicPr>
          <p:nvPr/>
        </p:nvPicPr>
        <p:blipFill>
          <a:blip r:embed="rId2"/>
          <a:stretch>
            <a:fillRect/>
          </a:stretch>
        </p:blipFill>
        <p:spPr>
          <a:xfrm>
            <a:off x="7727632" y="504764"/>
            <a:ext cx="4464368" cy="5952490"/>
          </a:xfrm>
          <a:prstGeom prst="rect">
            <a:avLst/>
          </a:prstGeom>
          <a:ln>
            <a:noFill/>
          </a:ln>
          <a:effectLst>
            <a:softEdge rad="112500"/>
          </a:effectLst>
        </p:spPr>
      </p:pic>
      <p:sp>
        <p:nvSpPr>
          <p:cNvPr id="3" name="AutoShape 2" descr="blob:https://web.whatsapp.com/f2f29f71-6ab4-4c81-b45a-c6f9fc594d4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 name="Immagine 4"/>
          <p:cNvPicPr>
            <a:picLocks noChangeAspect="1"/>
          </p:cNvPicPr>
          <p:nvPr/>
        </p:nvPicPr>
        <p:blipFill>
          <a:blip r:embed="rId3"/>
          <a:stretch>
            <a:fillRect/>
          </a:stretch>
        </p:blipFill>
        <p:spPr>
          <a:xfrm>
            <a:off x="214134" y="3644085"/>
            <a:ext cx="7513498" cy="3127494"/>
          </a:xfrm>
          <a:prstGeom prst="rect">
            <a:avLst/>
          </a:prstGeom>
          <a:ln>
            <a:noFill/>
          </a:ln>
          <a:effectLst>
            <a:softEdge rad="112500"/>
          </a:effectLst>
        </p:spPr>
      </p:pic>
    </p:spTree>
    <p:extLst>
      <p:ext uri="{BB962C8B-B14F-4D97-AF65-F5344CB8AC3E}">
        <p14:creationId xmlns:p14="http://schemas.microsoft.com/office/powerpoint/2010/main" val="2534603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46" name="Rettangolo 45">
            <a:extLst>
              <a:ext uri="{FF2B5EF4-FFF2-40B4-BE49-F238E27FC236}">
                <a16:creationId xmlns:a16="http://schemas.microsoft.com/office/drawing/2014/main" id="{8F3CF990-ACB8-443A-BB74-D36EC8A00B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pic>
        <p:nvPicPr>
          <p:cNvPr id="48" name="Immagine 47">
            <a:extLst>
              <a:ext uri="{FF2B5EF4-FFF2-40B4-BE49-F238E27FC236}">
                <a16:creationId xmlns:a16="http://schemas.microsoft.com/office/drawing/2014/main" id="{00B98862-BEE1-44FB-A335-A1B9106B445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50" name="Figura a mano libera: Forma 49">
            <a:extLst>
              <a:ext uri="{FF2B5EF4-FFF2-40B4-BE49-F238E27FC236}">
                <a16:creationId xmlns:a16="http://schemas.microsoft.com/office/drawing/2014/main" id="{65F94F98-3A57-49AA-838E-91AAF600B6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52" name="Immagine 51">
            <a:extLst>
              <a:ext uri="{FF2B5EF4-FFF2-40B4-BE49-F238E27FC236}">
                <a16:creationId xmlns:a16="http://schemas.microsoft.com/office/drawing/2014/main" id="{7185CF21-0594-48C0-9F3E-254D6BCE9D9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45489" y="-5487"/>
            <a:ext cx="12189867" cy="6858000"/>
          </a:xfrm>
          <a:prstGeom prst="rect">
            <a:avLst/>
          </a:prstGeom>
        </p:spPr>
      </p:pic>
      <p:sp>
        <p:nvSpPr>
          <p:cNvPr id="54" name="Rettangolo 53">
            <a:extLst>
              <a:ext uri="{FF2B5EF4-FFF2-40B4-BE49-F238E27FC236}">
                <a16:creationId xmlns:a16="http://schemas.microsoft.com/office/drawing/2014/main" id="{A0B5529D-5CAA-4BF2-B5C9-34705E7661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 name="Figura a mano libera: Forma 55">
            <a:extLst>
              <a:ext uri="{FF2B5EF4-FFF2-40B4-BE49-F238E27FC236}">
                <a16:creationId xmlns:a16="http://schemas.microsoft.com/office/drawing/2014/main" id="{FBD68200-BC03-4015-860B-CD5C30CD76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58" name="Ovale 57">
            <a:extLst>
              <a:ext uri="{FF2B5EF4-FFF2-40B4-BE49-F238E27FC236}">
                <a16:creationId xmlns:a16="http://schemas.microsoft.com/office/drawing/2014/main" id="{332A6F87-AC28-4AA8-B8A6-AEBC67BD0D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2282700"/>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 name="Titolo 1">
            <a:extLst>
              <a:ext uri="{FF2B5EF4-FFF2-40B4-BE49-F238E27FC236}">
                <a16:creationId xmlns:a16="http://schemas.microsoft.com/office/drawing/2014/main" id="{12D3C9CC-F0AD-4F56-9B0F-18ED29C3B4C9}"/>
              </a:ext>
            </a:extLst>
          </p:cNvPr>
          <p:cNvSpPr>
            <a:spLocks noGrp="1"/>
          </p:cNvSpPr>
          <p:nvPr>
            <p:ph type="ctrTitle"/>
          </p:nvPr>
        </p:nvSpPr>
        <p:spPr>
          <a:xfrm>
            <a:off x="1673310" y="344538"/>
            <a:ext cx="9848645" cy="1303953"/>
          </a:xfrm>
        </p:spPr>
        <p:txBody>
          <a:bodyPr rtlCol="0">
            <a:normAutofit/>
          </a:bodyPr>
          <a:lstStyle/>
          <a:p>
            <a:pPr algn="l"/>
            <a:r>
              <a:rPr lang="it-IT" sz="8000" b="1" dirty="0" smtClean="0">
                <a:ln w="9525">
                  <a:solidFill>
                    <a:schemeClr val="bg1"/>
                  </a:solidFill>
                  <a:prstDash val="solid"/>
                </a:ln>
                <a:effectLst>
                  <a:outerShdw blurRad="12700" dist="38100" dir="2700000" algn="tl" rotWithShape="0">
                    <a:schemeClr val="bg1">
                      <a:lumMod val="50000"/>
                    </a:schemeClr>
                  </a:outerShdw>
                </a:effectLst>
              </a:rPr>
              <a:t>PINO</a:t>
            </a:r>
            <a:r>
              <a:rPr lang="it-IT" sz="8000" dirty="0" smtClean="0"/>
              <a:t> </a:t>
            </a:r>
            <a:r>
              <a:rPr lang="it-IT" sz="8000" b="1" dirty="0" smtClean="0">
                <a:ln w="9525">
                  <a:solidFill>
                    <a:schemeClr val="bg1"/>
                  </a:solidFill>
                  <a:prstDash val="solid"/>
                </a:ln>
                <a:effectLst>
                  <a:outerShdw blurRad="12700" dist="38100" dir="2700000" algn="tl" rotWithShape="0">
                    <a:schemeClr val="bg1">
                      <a:lumMod val="50000"/>
                    </a:schemeClr>
                  </a:outerShdw>
                </a:effectLst>
              </a:rPr>
              <a:t>DOMESTICO</a:t>
            </a:r>
            <a:endParaRPr lang="it-IT" sz="8000" dirty="0"/>
          </a:p>
        </p:txBody>
      </p:sp>
      <p:pic>
        <p:nvPicPr>
          <p:cNvPr id="4" name="Immagine 3"/>
          <p:cNvPicPr>
            <a:picLocks noChangeAspect="1"/>
          </p:cNvPicPr>
          <p:nvPr/>
        </p:nvPicPr>
        <p:blipFill>
          <a:blip r:embed="rId6"/>
          <a:stretch>
            <a:fillRect/>
          </a:stretch>
        </p:blipFill>
        <p:spPr>
          <a:xfrm>
            <a:off x="1722685" y="1562100"/>
            <a:ext cx="8978653" cy="5043458"/>
          </a:xfrm>
          <a:prstGeom prst="rect">
            <a:avLst/>
          </a:prstGeom>
          <a:ln>
            <a:noFill/>
          </a:ln>
          <a:effectLst>
            <a:softEdge rad="112500"/>
          </a:effectLst>
        </p:spPr>
      </p:pic>
    </p:spTree>
    <p:extLst>
      <p:ext uri="{BB962C8B-B14F-4D97-AF65-F5344CB8AC3E}">
        <p14:creationId xmlns:p14="http://schemas.microsoft.com/office/powerpoint/2010/main" val="3835666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15999" y="142466"/>
            <a:ext cx="7315201" cy="1200329"/>
          </a:xfrm>
          <a:prstGeom prst="rect">
            <a:avLst/>
          </a:prstGeom>
        </p:spPr>
        <p:txBody>
          <a:bodyPr wrap="square">
            <a:spAutoFit/>
          </a:bodyPr>
          <a:lstStyle/>
          <a:p>
            <a:endParaRPr lang="it-IT" dirty="0" smtClean="0"/>
          </a:p>
          <a:p>
            <a:r>
              <a:rPr lang="it-IT" dirty="0" smtClean="0"/>
              <a:t>Il </a:t>
            </a:r>
            <a:r>
              <a:rPr lang="it-IT" dirty="0"/>
              <a:t>pino domestico </a:t>
            </a:r>
            <a:r>
              <a:rPr lang="it-IT" dirty="0" smtClean="0"/>
              <a:t>è </a:t>
            </a:r>
            <a:r>
              <a:rPr lang="it-IT" dirty="0"/>
              <a:t>un albero della famiglia delle </a:t>
            </a:r>
            <a:r>
              <a:rPr lang="it-IT" dirty="0" smtClean="0"/>
              <a:t>Pinacee, Questo </a:t>
            </a:r>
            <a:r>
              <a:rPr lang="it-IT" dirty="0"/>
              <a:t>albero è stato insignito dell'Award of Garden </a:t>
            </a:r>
            <a:r>
              <a:rPr lang="it-IT" dirty="0" err="1"/>
              <a:t>Merit</a:t>
            </a:r>
            <a:r>
              <a:rPr lang="it-IT" dirty="0"/>
              <a:t> da parte della </a:t>
            </a:r>
            <a:r>
              <a:rPr lang="it-IT" dirty="0" err="1"/>
              <a:t>Royal</a:t>
            </a:r>
            <a:r>
              <a:rPr lang="it-IT" dirty="0"/>
              <a:t> </a:t>
            </a:r>
            <a:r>
              <a:rPr lang="it-IT" dirty="0" err="1"/>
              <a:t>Horticultural</a:t>
            </a:r>
            <a:r>
              <a:rPr lang="it-IT" dirty="0"/>
              <a:t> Society.</a:t>
            </a:r>
          </a:p>
        </p:txBody>
      </p:sp>
      <p:sp>
        <p:nvSpPr>
          <p:cNvPr id="5" name="CasellaDiTesto 4"/>
          <p:cNvSpPr txBox="1"/>
          <p:nvPr/>
        </p:nvSpPr>
        <p:spPr>
          <a:xfrm>
            <a:off x="1015997" y="1317833"/>
            <a:ext cx="4833257" cy="646331"/>
          </a:xfrm>
          <a:prstGeom prst="rect">
            <a:avLst/>
          </a:prstGeom>
          <a:noFill/>
        </p:spPr>
        <p:txBody>
          <a:bodyPr wrap="square" rtlCol="0">
            <a:spAutoFit/>
          </a:bodyPr>
          <a:lstStyle/>
          <a:p>
            <a:endParaRPr lang="it-IT" dirty="0" smtClean="0"/>
          </a:p>
          <a:p>
            <a:r>
              <a:rPr lang="it-IT" dirty="0" smtClean="0"/>
              <a:t>PORTAMENTO</a:t>
            </a:r>
            <a:endParaRPr lang="it-IT" dirty="0"/>
          </a:p>
        </p:txBody>
      </p:sp>
      <p:sp>
        <p:nvSpPr>
          <p:cNvPr id="6" name="Rettangolo 5"/>
          <p:cNvSpPr/>
          <p:nvPr/>
        </p:nvSpPr>
        <p:spPr>
          <a:xfrm>
            <a:off x="932871" y="1662062"/>
            <a:ext cx="7239579" cy="2031325"/>
          </a:xfrm>
          <a:prstGeom prst="rect">
            <a:avLst/>
          </a:prstGeom>
        </p:spPr>
        <p:txBody>
          <a:bodyPr wrap="square">
            <a:spAutoFit/>
          </a:bodyPr>
          <a:lstStyle/>
          <a:p>
            <a:endParaRPr lang="it-IT" dirty="0" smtClean="0"/>
          </a:p>
          <a:p>
            <a:r>
              <a:rPr lang="it-IT" dirty="0" smtClean="0"/>
              <a:t>Arboreo, alto </a:t>
            </a:r>
            <a:r>
              <a:rPr lang="it-IT" dirty="0"/>
              <a:t>fino a 25 metri, </a:t>
            </a:r>
            <a:r>
              <a:rPr lang="it-IT" dirty="0" smtClean="0"/>
              <a:t> ma solitamente </a:t>
            </a:r>
            <a:r>
              <a:rPr lang="it-IT" dirty="0"/>
              <a:t>12–20 m. Ha un portamento caratteristico, con un tronco corto e una grande chioma espansa a globo, che col tempo diventa sempre più simile a un ombrello. Il fusto può esser rettilineo o lievemente curvo, il più delle volte si biforca a varie altezze in rami secondari, determinando anche così la dimensione del fusto alla </a:t>
            </a:r>
            <a:r>
              <a:rPr lang="it-IT" dirty="0" smtClean="0"/>
              <a:t>base.</a:t>
            </a:r>
          </a:p>
        </p:txBody>
      </p:sp>
      <p:sp>
        <p:nvSpPr>
          <p:cNvPr id="7" name="CasellaDiTesto 6"/>
          <p:cNvSpPr txBox="1"/>
          <p:nvPr/>
        </p:nvSpPr>
        <p:spPr>
          <a:xfrm>
            <a:off x="932871" y="3817809"/>
            <a:ext cx="3991428" cy="646331"/>
          </a:xfrm>
          <a:prstGeom prst="rect">
            <a:avLst/>
          </a:prstGeom>
          <a:noFill/>
        </p:spPr>
        <p:txBody>
          <a:bodyPr wrap="square" rtlCol="0">
            <a:spAutoFit/>
          </a:bodyPr>
          <a:lstStyle/>
          <a:p>
            <a:endParaRPr lang="it-IT" dirty="0" smtClean="0"/>
          </a:p>
          <a:p>
            <a:r>
              <a:rPr lang="it-IT" dirty="0" smtClean="0"/>
              <a:t>FOGLIE</a:t>
            </a:r>
            <a:endParaRPr lang="it-IT" dirty="0"/>
          </a:p>
        </p:txBody>
      </p:sp>
      <p:sp>
        <p:nvSpPr>
          <p:cNvPr id="8" name="Rettangolo 7"/>
          <p:cNvSpPr/>
          <p:nvPr/>
        </p:nvSpPr>
        <p:spPr>
          <a:xfrm>
            <a:off x="932871" y="4496473"/>
            <a:ext cx="6096000" cy="1200329"/>
          </a:xfrm>
          <a:prstGeom prst="rect">
            <a:avLst/>
          </a:prstGeom>
        </p:spPr>
        <p:txBody>
          <a:bodyPr>
            <a:spAutoFit/>
          </a:bodyPr>
          <a:lstStyle/>
          <a:p>
            <a:endParaRPr lang="it-IT" dirty="0" smtClean="0"/>
          </a:p>
          <a:p>
            <a:r>
              <a:rPr lang="it-IT" dirty="0" smtClean="0"/>
              <a:t>Sono </a:t>
            </a:r>
            <a:r>
              <a:rPr lang="it-IT" dirty="0"/>
              <a:t>costituite da aghi, flessibili e di consistenza coriacea per la cuticola spessa, in coppie di due e sono lunghi da 10 a 20 cm (eccezionalmente 30 cm).</a:t>
            </a:r>
          </a:p>
        </p:txBody>
      </p:sp>
      <p:pic>
        <p:nvPicPr>
          <p:cNvPr id="2" name="Immagine 1"/>
          <p:cNvPicPr>
            <a:picLocks noChangeAspect="1"/>
          </p:cNvPicPr>
          <p:nvPr/>
        </p:nvPicPr>
        <p:blipFill rotWithShape="1">
          <a:blip r:embed="rId2"/>
          <a:srcRect b="5600"/>
          <a:stretch/>
        </p:blipFill>
        <p:spPr>
          <a:xfrm>
            <a:off x="8210550" y="142466"/>
            <a:ext cx="3981450" cy="5024718"/>
          </a:xfrm>
          <a:prstGeom prst="rect">
            <a:avLst/>
          </a:prstGeom>
          <a:ln>
            <a:noFill/>
          </a:ln>
          <a:effectLst>
            <a:softEdge rad="112500"/>
          </a:effectLst>
        </p:spPr>
      </p:pic>
    </p:spTree>
    <p:extLst>
      <p:ext uri="{BB962C8B-B14F-4D97-AF65-F5344CB8AC3E}">
        <p14:creationId xmlns:p14="http://schemas.microsoft.com/office/powerpoint/2010/main" val="1305047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58223" y="492864"/>
            <a:ext cx="7460343" cy="3139321"/>
          </a:xfrm>
          <a:prstGeom prst="rect">
            <a:avLst/>
          </a:prstGeom>
        </p:spPr>
        <p:txBody>
          <a:bodyPr wrap="square">
            <a:spAutoFit/>
          </a:bodyPr>
          <a:lstStyle/>
          <a:p>
            <a:r>
              <a:rPr lang="it-IT" dirty="0" smtClean="0"/>
              <a:t>Questo pino forma </a:t>
            </a:r>
            <a:r>
              <a:rPr lang="it-IT" dirty="0"/>
              <a:t>boschi litoranei dette pinete, dove vive in associazione con altre piante della macchia mediterranea. Predilige terreni rocciosi vulcanici a reazione acida, anche scogliere in zone litoranee o </a:t>
            </a:r>
            <a:r>
              <a:rPr lang="it-IT" dirty="0" smtClean="0"/>
              <a:t>interne. Non </a:t>
            </a:r>
            <a:r>
              <a:rPr lang="it-IT" dirty="0"/>
              <a:t>si adatta bene in zone troppo umide e con terreni argillosi e pesanti </a:t>
            </a:r>
            <a:r>
              <a:rPr lang="it-IT" dirty="0" smtClean="0"/>
              <a:t>dove </a:t>
            </a:r>
            <a:r>
              <a:rPr lang="it-IT" dirty="0"/>
              <a:t>l'apparato radicale non si adatta sufficientemente ed è più soggetto a cadute in seguito a venti forti. Seppur resistente ai geli la sua struttura e il legno tenero dei rami non permettono a questa specie di sorreggere carichi nevosi sulla chioma con rischio di rotture di rami o, nei casi più gravi, con la caduta dell'albero stesso.</a:t>
            </a:r>
          </a:p>
          <a:p>
            <a:endParaRPr lang="it-IT" dirty="0"/>
          </a:p>
        </p:txBody>
      </p:sp>
      <p:pic>
        <p:nvPicPr>
          <p:cNvPr id="5" name="Immagine 4"/>
          <p:cNvPicPr>
            <a:picLocks noChangeAspect="1"/>
          </p:cNvPicPr>
          <p:nvPr/>
        </p:nvPicPr>
        <p:blipFill rotWithShape="1">
          <a:blip r:embed="rId2"/>
          <a:srcRect b="6302"/>
          <a:stretch/>
        </p:blipFill>
        <p:spPr>
          <a:xfrm>
            <a:off x="8324850" y="-1"/>
            <a:ext cx="3867150" cy="6858001"/>
          </a:xfrm>
          <a:prstGeom prst="rect">
            <a:avLst/>
          </a:prstGeom>
          <a:ln>
            <a:noFill/>
          </a:ln>
          <a:effectLst>
            <a:softEdge rad="112500"/>
          </a:effectLst>
        </p:spPr>
      </p:pic>
      <p:pic>
        <p:nvPicPr>
          <p:cNvPr id="2" name="Immagine 1"/>
          <p:cNvPicPr>
            <a:picLocks noChangeAspect="1"/>
          </p:cNvPicPr>
          <p:nvPr/>
        </p:nvPicPr>
        <p:blipFill rotWithShape="1">
          <a:blip r:embed="rId3">
            <a:extLst>
              <a:ext uri="{28A0092B-C50C-407E-A947-70E740481C1C}">
                <a14:useLocalDpi xmlns:a14="http://schemas.microsoft.com/office/drawing/2010/main" val="0"/>
              </a:ext>
            </a:extLst>
          </a:blip>
          <a:srcRect r="24175"/>
          <a:stretch/>
        </p:blipFill>
        <p:spPr>
          <a:xfrm rot="5400000">
            <a:off x="4559853" y="3322186"/>
            <a:ext cx="3188327" cy="3153640"/>
          </a:xfrm>
          <a:prstGeom prst="rect">
            <a:avLst/>
          </a:prstGeom>
        </p:spPr>
      </p:pic>
      <p:pic>
        <p:nvPicPr>
          <p:cNvPr id="3" name="Immagine 2"/>
          <p:cNvPicPr>
            <a:picLocks noChangeAspect="1"/>
          </p:cNvPicPr>
          <p:nvPr/>
        </p:nvPicPr>
        <p:blipFill rotWithShape="1">
          <a:blip r:embed="rId4">
            <a:extLst>
              <a:ext uri="{28A0092B-C50C-407E-A947-70E740481C1C}">
                <a14:useLocalDpi xmlns:a14="http://schemas.microsoft.com/office/drawing/2010/main" val="0"/>
              </a:ext>
            </a:extLst>
          </a:blip>
          <a:srcRect l="13737" r="11650"/>
          <a:stretch/>
        </p:blipFill>
        <p:spPr>
          <a:xfrm rot="5400000">
            <a:off x="1287362" y="3359131"/>
            <a:ext cx="3063849" cy="3079750"/>
          </a:xfrm>
          <a:prstGeom prst="rect">
            <a:avLst/>
          </a:prstGeom>
        </p:spPr>
      </p:pic>
    </p:spTree>
    <p:extLst>
      <p:ext uri="{BB962C8B-B14F-4D97-AF65-F5344CB8AC3E}">
        <p14:creationId xmlns:p14="http://schemas.microsoft.com/office/powerpoint/2010/main" val="2538227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81771" y="253874"/>
            <a:ext cx="7958331" cy="1077229"/>
          </a:xfrm>
        </p:spPr>
        <p:txBody>
          <a:bodyPr>
            <a:normAutofit/>
          </a:bodyPr>
          <a:lstStyle/>
          <a:p>
            <a:r>
              <a:rPr lang="it-IT" sz="5400" b="1" dirty="0" smtClean="0">
                <a:ln w="9525">
                  <a:solidFill>
                    <a:schemeClr val="bg1"/>
                  </a:solidFill>
                  <a:prstDash val="solid"/>
                </a:ln>
                <a:effectLst>
                  <a:outerShdw blurRad="12700" dist="38100" dir="2700000" algn="tl" rotWithShape="0">
                    <a:schemeClr val="bg1">
                      <a:lumMod val="50000"/>
                    </a:schemeClr>
                  </a:outerShdw>
                </a:effectLst>
              </a:rPr>
              <a:t>PISTACIA</a:t>
            </a:r>
            <a:r>
              <a:rPr lang="it-IT" sz="5400" dirty="0" smtClean="0"/>
              <a:t> </a:t>
            </a:r>
            <a:r>
              <a:rPr lang="it-IT" sz="5400" b="1" dirty="0" smtClean="0">
                <a:ln w="9525">
                  <a:solidFill>
                    <a:schemeClr val="bg1"/>
                  </a:solidFill>
                  <a:prstDash val="solid"/>
                </a:ln>
                <a:effectLst>
                  <a:outerShdw blurRad="12700" dist="38100" dir="2700000" algn="tl" rotWithShape="0">
                    <a:schemeClr val="bg1">
                      <a:lumMod val="50000"/>
                    </a:schemeClr>
                  </a:outerShdw>
                </a:effectLst>
              </a:rPr>
              <a:t>LENTISCUS</a:t>
            </a:r>
            <a:endParaRPr lang="it-IT" sz="5400" dirty="0"/>
          </a:p>
        </p:txBody>
      </p:sp>
      <p:sp>
        <p:nvSpPr>
          <p:cNvPr id="3" name="Segnaposto contenuto 2"/>
          <p:cNvSpPr>
            <a:spLocks noGrp="1"/>
          </p:cNvSpPr>
          <p:nvPr>
            <p:ph idx="1"/>
          </p:nvPr>
        </p:nvSpPr>
        <p:spPr>
          <a:xfrm>
            <a:off x="981227" y="1228437"/>
            <a:ext cx="7534700" cy="5455140"/>
          </a:xfrm>
        </p:spPr>
        <p:txBody>
          <a:bodyPr>
            <a:normAutofit fontScale="32500" lnSpcReduction="20000"/>
          </a:bodyPr>
          <a:lstStyle/>
          <a:p>
            <a:pPr marL="0" indent="0">
              <a:buNone/>
            </a:pPr>
            <a:endParaRPr lang="it-IT" dirty="0"/>
          </a:p>
          <a:p>
            <a:pPr marL="0" indent="0">
              <a:buNone/>
            </a:pPr>
            <a:r>
              <a:rPr lang="it-IT" sz="5500" dirty="0" smtClean="0"/>
              <a:t>La </a:t>
            </a:r>
            <a:r>
              <a:rPr lang="it-IT" sz="5500" dirty="0"/>
              <a:t>pianta ha un portamento cespuglioso, in genere fino a 3-4 metri d'altezza. </a:t>
            </a:r>
            <a:r>
              <a:rPr lang="it-IT" sz="5500" dirty="0" smtClean="0"/>
              <a:t>La chioma </a:t>
            </a:r>
            <a:r>
              <a:rPr lang="it-IT" sz="5500" dirty="0"/>
              <a:t>è generalmente densa per la fitta ramificazione. L'intera pianta emana un forte odore resinoso. La corteccia è grigio cinerina, il legno di colore roseo.</a:t>
            </a:r>
          </a:p>
          <a:p>
            <a:r>
              <a:rPr lang="it-IT" sz="5500" dirty="0"/>
              <a:t>Le </a:t>
            </a:r>
            <a:r>
              <a:rPr lang="it-IT" sz="5500" dirty="0">
                <a:hlinkClick r:id="rId2" tooltip="Foglia"/>
              </a:rPr>
              <a:t>foglie</a:t>
            </a:r>
            <a:r>
              <a:rPr lang="it-IT" sz="5500" dirty="0"/>
              <a:t> sono alterne, paripennate, composte da 6-10 foglioline ovato-ellittiche a margine intero e apice ottuso. Il picciolo è appiattito e alato. L'intera foglia è glabra.</a:t>
            </a:r>
          </a:p>
          <a:p>
            <a:r>
              <a:rPr lang="it-IT" sz="5500" dirty="0"/>
              <a:t>Il lentisco è una specie </a:t>
            </a:r>
            <a:r>
              <a:rPr lang="it-IT" sz="5500" dirty="0">
                <a:hlinkClick r:id="rId3" tooltip="Dioico"/>
              </a:rPr>
              <a:t>dioica</a:t>
            </a:r>
            <a:r>
              <a:rPr lang="it-IT" sz="5500" dirty="0"/>
              <a:t>, con </a:t>
            </a:r>
            <a:r>
              <a:rPr lang="it-IT" sz="5500" dirty="0">
                <a:hlinkClick r:id="rId4" tooltip="Fiore"/>
              </a:rPr>
              <a:t>fiori</a:t>
            </a:r>
            <a:r>
              <a:rPr lang="it-IT" sz="5500" dirty="0"/>
              <a:t> femminili e fiori maschili separati su piante differenti. In entrambi i sessi i fiori sono piccoli, rossastri, raccolti in </a:t>
            </a:r>
            <a:r>
              <a:rPr lang="it-IT" sz="5500" dirty="0">
                <a:hlinkClick r:id="rId5" tooltip="Infiorescenza"/>
              </a:rPr>
              <a:t>infiorescenze</a:t>
            </a:r>
            <a:r>
              <a:rPr lang="it-IT" sz="5500" dirty="0"/>
              <a:t> a pannocchia di forma cilindrica, portati all'ascella delle foglie dei rametti dell'anno precedente</a:t>
            </a:r>
            <a:r>
              <a:rPr lang="it-IT" sz="5500" dirty="0" smtClean="0"/>
              <a:t>.</a:t>
            </a:r>
            <a:endParaRPr lang="it-IT" sz="5500" dirty="0"/>
          </a:p>
          <a:p>
            <a:r>
              <a:rPr lang="it-IT" sz="5500" dirty="0"/>
              <a:t>Il </a:t>
            </a:r>
            <a:r>
              <a:rPr lang="it-IT" sz="5500" dirty="0">
                <a:hlinkClick r:id="rId6" tooltip="Frutto"/>
              </a:rPr>
              <a:t>frutto</a:t>
            </a:r>
            <a:r>
              <a:rPr lang="it-IT" sz="5500" dirty="0"/>
              <a:t> è una piccola </a:t>
            </a:r>
            <a:r>
              <a:rPr lang="it-IT" sz="5500" dirty="0">
                <a:hlinkClick r:id="rId7" tooltip="Drupa"/>
              </a:rPr>
              <a:t>drupa</a:t>
            </a:r>
            <a:r>
              <a:rPr lang="it-IT" sz="5500" dirty="0"/>
              <a:t> sferica o ovoidale, di 4-5 mm di diametro, di colore rosso, tendente al nero nel corso della maturazione.</a:t>
            </a:r>
          </a:p>
          <a:p>
            <a:r>
              <a:rPr lang="it-IT" sz="5500" dirty="0"/>
              <a:t>La fioritura ha luogo in primavera, da aprile a maggio. I frutti rossi sono ben visibili in piena estate e in autunno e maturano in inverno</a:t>
            </a:r>
          </a:p>
          <a:p>
            <a:pPr marL="0" indent="0">
              <a:buNone/>
            </a:pPr>
            <a:endParaRPr lang="it-IT" sz="4000" dirty="0"/>
          </a:p>
          <a:p>
            <a:pPr marL="0" indent="0">
              <a:buNone/>
            </a:pPr>
            <a:endParaRPr lang="it-IT" sz="2900" dirty="0"/>
          </a:p>
        </p:txBody>
      </p:sp>
      <p:pic>
        <p:nvPicPr>
          <p:cNvPr id="4" name="Immagine 3"/>
          <p:cNvPicPr>
            <a:picLocks noChangeAspect="1"/>
          </p:cNvPicPr>
          <p:nvPr/>
        </p:nvPicPr>
        <p:blipFill>
          <a:blip r:embed="rId8"/>
          <a:stretch>
            <a:fillRect/>
          </a:stretch>
        </p:blipFill>
        <p:spPr>
          <a:xfrm>
            <a:off x="8483602" y="1331103"/>
            <a:ext cx="3676073" cy="4901431"/>
          </a:xfrm>
          <a:prstGeom prst="rect">
            <a:avLst/>
          </a:prstGeom>
          <a:ln>
            <a:noFill/>
          </a:ln>
          <a:effectLst>
            <a:softEdge rad="112500"/>
          </a:effectLst>
        </p:spPr>
      </p:pic>
    </p:spTree>
    <p:extLst>
      <p:ext uri="{BB962C8B-B14F-4D97-AF65-F5344CB8AC3E}">
        <p14:creationId xmlns:p14="http://schemas.microsoft.com/office/powerpoint/2010/main" val="3296035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25236" y="129309"/>
            <a:ext cx="7675418" cy="1200329"/>
          </a:xfrm>
          <a:prstGeom prst="rect">
            <a:avLst/>
          </a:prstGeom>
          <a:noFill/>
        </p:spPr>
        <p:txBody>
          <a:bodyPr wrap="square" rtlCol="0">
            <a:spAutoFit/>
          </a:bodyPr>
          <a:lstStyle/>
          <a:p>
            <a:r>
              <a:rPr lang="it-IT" sz="7200" b="1" dirty="0" smtClean="0">
                <a:ln w="9525">
                  <a:solidFill>
                    <a:schemeClr val="bg1"/>
                  </a:solidFill>
                  <a:prstDash val="solid"/>
                </a:ln>
                <a:effectLst>
                  <a:outerShdw blurRad="12700" dist="38100" dir="2700000" algn="tl" rotWithShape="0">
                    <a:schemeClr val="bg1">
                      <a:lumMod val="50000"/>
                    </a:schemeClr>
                  </a:outerShdw>
                </a:effectLst>
              </a:rPr>
              <a:t>GIGLIO DI MARE</a:t>
            </a:r>
            <a:endParaRPr lang="it-IT" sz="7200" b="1" dirty="0">
              <a:ln w="9525">
                <a:solidFill>
                  <a:schemeClr val="bg1"/>
                </a:solidFill>
                <a:prstDash val="solid"/>
              </a:ln>
              <a:effectLst>
                <a:outerShdw blurRad="12700" dist="38100" dir="2700000" algn="tl" rotWithShape="0">
                  <a:schemeClr val="bg1">
                    <a:lumMod val="50000"/>
                  </a:schemeClr>
                </a:outerShdw>
              </a:effectLst>
            </a:endParaRPr>
          </a:p>
        </p:txBody>
      </p:sp>
      <p:sp>
        <p:nvSpPr>
          <p:cNvPr id="3" name="Rettangolo 2"/>
          <p:cNvSpPr/>
          <p:nvPr/>
        </p:nvSpPr>
        <p:spPr>
          <a:xfrm>
            <a:off x="985674" y="1329638"/>
            <a:ext cx="7629515" cy="3416320"/>
          </a:xfrm>
          <a:prstGeom prst="rect">
            <a:avLst/>
          </a:prstGeom>
        </p:spPr>
        <p:txBody>
          <a:bodyPr wrap="square">
            <a:spAutoFit/>
          </a:bodyPr>
          <a:lstStyle/>
          <a:p>
            <a:pPr lvl="0" defTabSz="914400" eaLnBrk="0" fontAlgn="base" hangingPunct="0">
              <a:spcBef>
                <a:spcPct val="0"/>
              </a:spcBef>
              <a:spcAft>
                <a:spcPct val="0"/>
              </a:spcAft>
            </a:pPr>
            <a:r>
              <a:rPr lang="it-IT" altLang="it-IT" dirty="0">
                <a:latin typeface="Arial" panose="020B0604020202020204" pitchFamily="34" charset="0"/>
                <a:cs typeface="Arial" panose="020B0604020202020204" pitchFamily="34" charset="0"/>
              </a:rPr>
              <a:t>Il </a:t>
            </a:r>
            <a:r>
              <a:rPr lang="it-IT" altLang="it-IT" b="1" dirty="0">
                <a:latin typeface="Arial" panose="020B0604020202020204" pitchFamily="34" charset="0"/>
                <a:cs typeface="Arial" panose="020B0604020202020204" pitchFamily="34" charset="0"/>
              </a:rPr>
              <a:t>giglio di mare</a:t>
            </a:r>
            <a:r>
              <a:rPr lang="it-IT" altLang="it-IT" dirty="0">
                <a:latin typeface="Arial" panose="020B0604020202020204" pitchFamily="34" charset="0"/>
                <a:cs typeface="Arial" panose="020B0604020202020204" pitchFamily="34" charset="0"/>
              </a:rPr>
              <a:t> (</a:t>
            </a:r>
            <a:r>
              <a:rPr lang="it-IT" altLang="it-IT" b="1" i="1" dirty="0" err="1">
                <a:latin typeface="Arial" panose="020B0604020202020204" pitchFamily="34" charset="0"/>
                <a:cs typeface="Arial" panose="020B0604020202020204" pitchFamily="34" charset="0"/>
              </a:rPr>
              <a:t>Pancratium</a:t>
            </a:r>
            <a:r>
              <a:rPr lang="it-IT" altLang="it-IT" b="1" i="1" dirty="0">
                <a:latin typeface="Arial" panose="020B0604020202020204" pitchFamily="34" charset="0"/>
                <a:cs typeface="Arial" panose="020B0604020202020204" pitchFamily="34" charset="0"/>
              </a:rPr>
              <a:t> </a:t>
            </a:r>
            <a:r>
              <a:rPr lang="it-IT" altLang="it-IT" b="1" i="1" dirty="0" err="1">
                <a:latin typeface="Arial" panose="020B0604020202020204" pitchFamily="34" charset="0"/>
                <a:cs typeface="Arial" panose="020B0604020202020204" pitchFamily="34" charset="0"/>
              </a:rPr>
              <a:t>maritimum</a:t>
            </a:r>
            <a:r>
              <a:rPr lang="it-IT" altLang="it-IT" dirty="0">
                <a:latin typeface="Arial" panose="020B0604020202020204" pitchFamily="34" charset="0"/>
                <a:cs typeface="Arial" panose="020B0604020202020204" pitchFamily="34" charset="0"/>
              </a:rPr>
              <a:t> </a:t>
            </a:r>
            <a:r>
              <a:rPr lang="it-IT" altLang="it-IT" dirty="0" smtClean="0">
                <a:latin typeface="Arial" panose="020B0604020202020204" pitchFamily="34" charset="0"/>
                <a:cs typeface="Arial" panose="020B0604020202020204" pitchFamily="34" charset="0"/>
              </a:rPr>
              <a:t>) è </a:t>
            </a:r>
            <a:r>
              <a:rPr lang="it-IT" altLang="it-IT" dirty="0">
                <a:latin typeface="Arial" panose="020B0604020202020204" pitchFamily="34" charset="0"/>
                <a:cs typeface="Arial" panose="020B0604020202020204" pitchFamily="34" charset="0"/>
              </a:rPr>
              <a:t>una </a:t>
            </a:r>
            <a:r>
              <a:rPr lang="it-IT" altLang="it-IT" dirty="0">
                <a:latin typeface="Arial" panose="020B0604020202020204" pitchFamily="34" charset="0"/>
                <a:cs typeface="Arial" panose="020B0604020202020204" pitchFamily="34" charset="0"/>
                <a:hlinkClick r:id="rId2" tooltip="Plantae"/>
              </a:rPr>
              <a:t>pianta</a:t>
            </a:r>
            <a:r>
              <a:rPr lang="it-IT" altLang="it-IT" dirty="0">
                <a:latin typeface="Arial" panose="020B0604020202020204" pitchFamily="34" charset="0"/>
                <a:cs typeface="Arial" panose="020B0604020202020204" pitchFamily="34" charset="0"/>
              </a:rPr>
              <a:t> </a:t>
            </a:r>
            <a:r>
              <a:rPr lang="it-IT" altLang="it-IT" dirty="0">
                <a:latin typeface="Arial" panose="020B0604020202020204" pitchFamily="34" charset="0"/>
                <a:cs typeface="Arial" panose="020B0604020202020204" pitchFamily="34" charset="0"/>
                <a:hlinkClick r:id="rId3" tooltip="Bulbo"/>
              </a:rPr>
              <a:t>bulbosa</a:t>
            </a:r>
            <a:r>
              <a:rPr lang="it-IT" altLang="it-IT" dirty="0">
                <a:latin typeface="Arial" panose="020B0604020202020204" pitchFamily="34" charset="0"/>
                <a:cs typeface="Arial" panose="020B0604020202020204" pitchFamily="34" charset="0"/>
              </a:rPr>
              <a:t> della </a:t>
            </a:r>
            <a:r>
              <a:rPr lang="it-IT" altLang="it-IT" dirty="0">
                <a:latin typeface="Arial" panose="020B0604020202020204" pitchFamily="34" charset="0"/>
                <a:cs typeface="Arial" panose="020B0604020202020204" pitchFamily="34" charset="0"/>
                <a:hlinkClick r:id="rId4" tooltip="Famiglia (tassonomia)"/>
              </a:rPr>
              <a:t>famiglia</a:t>
            </a:r>
            <a:r>
              <a:rPr lang="it-IT" altLang="it-IT" dirty="0">
                <a:latin typeface="Arial" panose="020B0604020202020204" pitchFamily="34" charset="0"/>
                <a:cs typeface="Arial" panose="020B0604020202020204" pitchFamily="34" charset="0"/>
              </a:rPr>
              <a:t> delle </a:t>
            </a:r>
            <a:r>
              <a:rPr lang="it-IT" altLang="it-IT" dirty="0" err="1">
                <a:latin typeface="Arial" panose="020B0604020202020204" pitchFamily="34" charset="0"/>
                <a:cs typeface="Arial" panose="020B0604020202020204" pitchFamily="34" charset="0"/>
                <a:hlinkClick r:id="rId5" tooltip="Amaryllidaceae"/>
              </a:rPr>
              <a:t>Amaryllidaceae</a:t>
            </a:r>
            <a:r>
              <a:rPr lang="it-IT" altLang="it-IT" dirty="0">
                <a:latin typeface="Arial" panose="020B0604020202020204" pitchFamily="34" charset="0"/>
                <a:cs typeface="Arial" panose="020B0604020202020204" pitchFamily="34" charset="0"/>
              </a:rPr>
              <a:t>, che cresce spontaneamente sui litorali sabbiosi del </a:t>
            </a:r>
            <a:r>
              <a:rPr lang="it-IT" altLang="it-IT" dirty="0">
                <a:latin typeface="Arial" panose="020B0604020202020204" pitchFamily="34" charset="0"/>
                <a:cs typeface="Arial" panose="020B0604020202020204" pitchFamily="34" charset="0"/>
                <a:hlinkClick r:id="rId6" tooltip="Mar Mediterraneo"/>
              </a:rPr>
              <a:t>Mar Mediterraneo</a:t>
            </a:r>
            <a:r>
              <a:rPr lang="it-IT" altLang="it-IT" dirty="0">
                <a:latin typeface="Arial" panose="020B0604020202020204" pitchFamily="34" charset="0"/>
                <a:cs typeface="Arial" panose="020B0604020202020204" pitchFamily="34" charset="0"/>
              </a:rPr>
              <a:t> e del </a:t>
            </a:r>
            <a:r>
              <a:rPr lang="it-IT" altLang="it-IT" dirty="0">
                <a:latin typeface="Arial" panose="020B0604020202020204" pitchFamily="34" charset="0"/>
                <a:cs typeface="Arial" panose="020B0604020202020204" pitchFamily="34" charset="0"/>
                <a:hlinkClick r:id="rId7" tooltip="Mar Nero"/>
              </a:rPr>
              <a:t>Mar Nero</a:t>
            </a:r>
            <a:r>
              <a:rPr lang="it-IT" altLang="it-IT" dirty="0">
                <a:latin typeface="Arial" panose="020B0604020202020204" pitchFamily="34" charset="0"/>
                <a:cs typeface="Arial" panose="020B0604020202020204" pitchFamily="34" charset="0"/>
              </a:rPr>
              <a:t>.</a:t>
            </a:r>
            <a:endParaRPr lang="it-IT" altLang="it-IT" dirty="0"/>
          </a:p>
          <a:p>
            <a:r>
              <a:rPr lang="it-IT" altLang="it-IT" dirty="0">
                <a:latin typeface="Arial" panose="020B0604020202020204" pitchFamily="34" charset="0"/>
                <a:cs typeface="Arial" panose="020B0604020202020204" pitchFamily="34" charset="0"/>
              </a:rPr>
              <a:t>Può essere anche coltivato come pianta ornamentale.</a:t>
            </a:r>
            <a:r>
              <a:rPr lang="it-IT" dirty="0"/>
              <a:t> è una </a:t>
            </a:r>
            <a:r>
              <a:rPr lang="it-IT" dirty="0">
                <a:hlinkClick r:id="rId8" tooltip="Pianta perenne"/>
              </a:rPr>
              <a:t>pianta</a:t>
            </a:r>
            <a:r>
              <a:rPr lang="it-IT" dirty="0"/>
              <a:t>, con </a:t>
            </a:r>
            <a:r>
              <a:rPr lang="it-IT" dirty="0">
                <a:hlinkClick r:id="rId9" tooltip="Fusto"/>
              </a:rPr>
              <a:t>fusto</a:t>
            </a:r>
            <a:r>
              <a:rPr lang="it-IT" dirty="0"/>
              <a:t> alto sino a 40 cm e ampie </a:t>
            </a:r>
            <a:r>
              <a:rPr lang="it-IT" dirty="0">
                <a:hlinkClick r:id="rId10" tooltip="Foglie"/>
              </a:rPr>
              <a:t>foglie</a:t>
            </a:r>
            <a:r>
              <a:rPr lang="it-IT" dirty="0"/>
              <a:t> lineari.</a:t>
            </a:r>
          </a:p>
          <a:p>
            <a:r>
              <a:rPr lang="it-IT" dirty="0"/>
              <a:t>I </a:t>
            </a:r>
            <a:r>
              <a:rPr lang="it-IT" dirty="0">
                <a:hlinkClick r:id="rId11" tooltip="Fiori"/>
              </a:rPr>
              <a:t>fiori</a:t>
            </a:r>
            <a:r>
              <a:rPr lang="it-IT" dirty="0"/>
              <a:t>, da 3 a 15, bianchi e lunghi fino a 15 cm, sono riuniti in </a:t>
            </a:r>
            <a:r>
              <a:rPr lang="it-IT" dirty="0">
                <a:hlinkClick r:id="rId12" tooltip="Infiorescenze"/>
              </a:rPr>
              <a:t>infiorescenze</a:t>
            </a:r>
            <a:r>
              <a:rPr lang="it-IT" dirty="0"/>
              <a:t> ad </a:t>
            </a:r>
            <a:r>
              <a:rPr lang="it-IT" dirty="0">
                <a:hlinkClick r:id="rId13" tooltip="Ombrella"/>
              </a:rPr>
              <a:t>ombrella</a:t>
            </a:r>
            <a:r>
              <a:rPr lang="it-IT" dirty="0"/>
              <a:t>; si aprono tra luglio e ottobre. I fiori hanno un profumo intenso e persistente di giglio, che diventa percepibile principalmente durante le notti d'estate senza vento.</a:t>
            </a:r>
          </a:p>
          <a:p>
            <a:r>
              <a:rPr lang="it-IT" dirty="0"/>
              <a:t>Il </a:t>
            </a:r>
            <a:r>
              <a:rPr lang="it-IT" dirty="0">
                <a:hlinkClick r:id="rId14" tooltip="Frutto"/>
              </a:rPr>
              <a:t>frutto</a:t>
            </a:r>
            <a:r>
              <a:rPr lang="it-IT" dirty="0"/>
              <a:t> è una </a:t>
            </a:r>
            <a:r>
              <a:rPr lang="it-IT" dirty="0">
                <a:hlinkClick r:id="rId15" tooltip="Capsula (botanica)"/>
              </a:rPr>
              <a:t>capsula</a:t>
            </a:r>
            <a:r>
              <a:rPr lang="it-IT" dirty="0"/>
              <a:t> contenente </a:t>
            </a:r>
            <a:r>
              <a:rPr lang="it-IT" dirty="0">
                <a:hlinkClick r:id="rId16" tooltip="Semi"/>
              </a:rPr>
              <a:t>semi</a:t>
            </a:r>
            <a:r>
              <a:rPr lang="it-IT" dirty="0"/>
              <a:t> neri lucidi di forma irregolare</a:t>
            </a:r>
          </a:p>
          <a:p>
            <a:pPr lvl="0" defTabSz="914400" eaLnBrk="0" fontAlgn="base" hangingPunct="0">
              <a:spcBef>
                <a:spcPct val="0"/>
              </a:spcBef>
              <a:spcAft>
                <a:spcPct val="0"/>
              </a:spcAft>
            </a:pPr>
            <a:endParaRPr lang="it-IT" altLang="it-IT" dirty="0">
              <a:latin typeface="Arial" panose="020B0604020202020204" pitchFamily="34" charset="0"/>
            </a:endParaRPr>
          </a:p>
        </p:txBody>
      </p:sp>
      <p:pic>
        <p:nvPicPr>
          <p:cNvPr id="6" name="Picture 6" descr="Risultato immagini per GIGLIO DI MARE">
            <a:extLst>
              <a:ext uri="{FF2B5EF4-FFF2-40B4-BE49-F238E27FC236}">
                <a16:creationId xmlns:a16="http://schemas.microsoft.com/office/drawing/2014/main" id="{0E6A516E-5ACB-4D87-B319-76ED87D8106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44598" y="4432618"/>
            <a:ext cx="3411285" cy="23935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Immagine 3"/>
          <p:cNvPicPr>
            <a:picLocks noChangeAspect="1"/>
          </p:cNvPicPr>
          <p:nvPr/>
        </p:nvPicPr>
        <p:blipFill>
          <a:blip r:embed="rId18"/>
          <a:stretch>
            <a:fillRect/>
          </a:stretch>
        </p:blipFill>
        <p:spPr>
          <a:xfrm>
            <a:off x="8505398" y="1491617"/>
            <a:ext cx="3686602" cy="4915469"/>
          </a:xfrm>
          <a:prstGeom prst="rect">
            <a:avLst/>
          </a:prstGeom>
          <a:ln>
            <a:noFill/>
          </a:ln>
          <a:effectLst>
            <a:softEdge rad="112500"/>
          </a:effectLst>
        </p:spPr>
      </p:pic>
    </p:spTree>
    <p:extLst>
      <p:ext uri="{BB962C8B-B14F-4D97-AF65-F5344CB8AC3E}">
        <p14:creationId xmlns:p14="http://schemas.microsoft.com/office/powerpoint/2010/main" val="1630027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018139" y="176348"/>
            <a:ext cx="7773164" cy="1143002"/>
          </a:xfrm>
        </p:spPr>
        <p:txBody>
          <a:bodyPr>
            <a:normAutofit fontScale="90000"/>
          </a:bodyPr>
          <a:lstStyle/>
          <a:p>
            <a:pPr algn="ctr"/>
            <a:r>
              <a:rPr lang="it-IT" b="1" dirty="0" smtClean="0">
                <a:ln w="6600">
                  <a:solidFill>
                    <a:schemeClr val="accent2"/>
                  </a:solidFill>
                  <a:prstDash val="solid"/>
                </a:ln>
                <a:solidFill>
                  <a:srgbClr val="FFFFFF"/>
                </a:solidFill>
                <a:effectLst>
                  <a:outerShdw dist="38100" dir="2700000" algn="tl" rotWithShape="0">
                    <a:schemeClr val="accent2"/>
                  </a:outerShdw>
                </a:effectLst>
              </a:rPr>
              <a:t>LOCALITA’ IMBUTILLO</a:t>
            </a:r>
            <a:endParaRPr lang="it-IT"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asellaDiTesto 4"/>
          <p:cNvSpPr txBox="1"/>
          <p:nvPr/>
        </p:nvSpPr>
        <p:spPr>
          <a:xfrm>
            <a:off x="1018139" y="942750"/>
            <a:ext cx="7922661" cy="2862322"/>
          </a:xfrm>
          <a:prstGeom prst="rect">
            <a:avLst/>
          </a:prstGeom>
          <a:noFill/>
        </p:spPr>
        <p:txBody>
          <a:bodyPr wrap="square" rtlCol="0">
            <a:spAutoFit/>
          </a:bodyPr>
          <a:lstStyle/>
          <a:p>
            <a:r>
              <a:rPr lang="it-IT" dirty="0"/>
              <a:t>I</a:t>
            </a:r>
            <a:r>
              <a:rPr lang="it-IT" dirty="0" smtClean="0"/>
              <a:t>l </a:t>
            </a:r>
            <a:r>
              <a:rPr lang="it-IT" dirty="0"/>
              <a:t>sito si trova nella piana di sant’ </a:t>
            </a:r>
            <a:r>
              <a:rPr lang="it-IT" dirty="0" smtClean="0"/>
              <a:t>Eufemia. Nonostante sia una zona urbana, sono </a:t>
            </a:r>
            <a:r>
              <a:rPr lang="it-IT" dirty="0"/>
              <a:t>rimaste vaste zone fertili che si sviluppano a ridosso  delle </a:t>
            </a:r>
            <a:r>
              <a:rPr lang="it-IT" dirty="0" smtClean="0"/>
              <a:t>dune </a:t>
            </a:r>
            <a:r>
              <a:rPr lang="it-IT" dirty="0" err="1" smtClean="0"/>
              <a:t>d’angitola</a:t>
            </a:r>
            <a:r>
              <a:rPr lang="it-IT" dirty="0" smtClean="0"/>
              <a:t> </a:t>
            </a:r>
            <a:r>
              <a:rPr lang="it-IT" dirty="0"/>
              <a:t>nel tratto di costa compreso tra Torre Mezza Praia e il torrente </a:t>
            </a:r>
            <a:r>
              <a:rPr lang="it-IT" dirty="0" err="1"/>
              <a:t>Randace</a:t>
            </a:r>
            <a:r>
              <a:rPr lang="it-IT" dirty="0"/>
              <a:t>. Questa palude rappresenta </a:t>
            </a:r>
            <a:r>
              <a:rPr lang="it-IT" dirty="0" smtClean="0"/>
              <a:t>uno </a:t>
            </a:r>
            <a:r>
              <a:rPr lang="it-IT" dirty="0"/>
              <a:t>dei rari esempi di ambienti umidi residuali in questo territorio</a:t>
            </a:r>
            <a:r>
              <a:rPr lang="it-IT" dirty="0" smtClean="0"/>
              <a:t>. Il sito include un lungo tratto di costa sabbiosa compreso tra il Torrente </a:t>
            </a:r>
            <a:r>
              <a:rPr lang="it-IT" dirty="0" err="1" smtClean="0"/>
              <a:t>Turrina</a:t>
            </a:r>
            <a:r>
              <a:rPr lang="it-IT" dirty="0" smtClean="0"/>
              <a:t> a nord e la Foce del Fiume Angitola a sud, sul litorale tirrenico calabrese. Il territorio ricade in minima parte nella provincia di Vibo Valentia e in gran parte nella provincia di Catanzaro (comuni di Curinga e Lamezia Terme). L’ampia spiaggia sabbiosa è in contatto nella porzione interna con ambienti palustri.</a:t>
            </a:r>
            <a:endParaRPr lang="it-IT" dirty="0"/>
          </a:p>
        </p:txBody>
      </p:sp>
      <p:pic>
        <p:nvPicPr>
          <p:cNvPr id="10" name="Immagin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9857" y="260019"/>
            <a:ext cx="3484474" cy="2613356"/>
          </a:xfrm>
          <a:prstGeom prst="rect">
            <a:avLst/>
          </a:prstGeom>
          <a:ln>
            <a:noFill/>
          </a:ln>
          <a:effectLst>
            <a:softEdge rad="112500"/>
          </a:effectLst>
        </p:spPr>
      </p:pic>
      <p:pic>
        <p:nvPicPr>
          <p:cNvPr id="11" name="Immagin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6" y="3906983"/>
            <a:ext cx="3861450" cy="2714056"/>
          </a:xfrm>
          <a:prstGeom prst="rect">
            <a:avLst/>
          </a:prstGeom>
          <a:ln>
            <a:noFill/>
          </a:ln>
          <a:effectLst>
            <a:softEdge rad="112500"/>
          </a:effectLst>
        </p:spPr>
      </p:pic>
      <p:pic>
        <p:nvPicPr>
          <p:cNvPr id="12" name="Immagin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0297" y="2873375"/>
            <a:ext cx="3023594" cy="4031459"/>
          </a:xfrm>
          <a:prstGeom prst="rect">
            <a:avLst/>
          </a:prstGeom>
          <a:ln>
            <a:noFill/>
          </a:ln>
          <a:effectLst>
            <a:softEdge rad="112500"/>
          </a:effectLst>
        </p:spPr>
      </p:pic>
      <p:sp>
        <p:nvSpPr>
          <p:cNvPr id="13" name="CasellaDiTesto 12"/>
          <p:cNvSpPr txBox="1"/>
          <p:nvPr/>
        </p:nvSpPr>
        <p:spPr>
          <a:xfrm>
            <a:off x="3925456" y="3906983"/>
            <a:ext cx="5015344" cy="2031325"/>
          </a:xfrm>
          <a:prstGeom prst="rect">
            <a:avLst/>
          </a:prstGeom>
          <a:noFill/>
        </p:spPr>
        <p:txBody>
          <a:bodyPr wrap="square" rtlCol="0">
            <a:spAutoFit/>
          </a:bodyPr>
          <a:lstStyle/>
          <a:p>
            <a:r>
              <a:rPr lang="it-IT" dirty="0" smtClean="0"/>
              <a:t>Il Sito di Importanza </a:t>
            </a:r>
            <a:r>
              <a:rPr lang="it-IT" dirty="0" err="1" smtClean="0"/>
              <a:t>Comunicaria</a:t>
            </a:r>
            <a:r>
              <a:rPr lang="it-IT" dirty="0" smtClean="0"/>
              <a:t> (SIC) -Palude di </a:t>
            </a:r>
            <a:r>
              <a:rPr lang="it-IT" dirty="0" err="1" smtClean="0"/>
              <a:t>Imbutillo</a:t>
            </a:r>
            <a:r>
              <a:rPr lang="it-IT" dirty="0"/>
              <a:t> -</a:t>
            </a:r>
            <a:r>
              <a:rPr lang="it-IT" dirty="0" smtClean="0"/>
              <a:t> è univocamente determinato dal Codice Natura 2000 di identificazione del sito  IT9330088, come indicato dal DECRETO MINISTERIALE del 3 Aprile 2000, ai sensi della direttiva –Habitat- dell’  UE e  della Direttiva Uccelli. </a:t>
            </a:r>
            <a:endParaRPr lang="it-IT" dirty="0"/>
          </a:p>
        </p:txBody>
      </p:sp>
    </p:spTree>
    <p:extLst>
      <p:ext uri="{BB962C8B-B14F-4D97-AF65-F5344CB8AC3E}">
        <p14:creationId xmlns:p14="http://schemas.microsoft.com/office/powerpoint/2010/main" val="1671048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145309" y="258618"/>
            <a:ext cx="5985164" cy="1015663"/>
          </a:xfrm>
          <a:prstGeom prst="rect">
            <a:avLst/>
          </a:prstGeom>
          <a:noFill/>
        </p:spPr>
        <p:txBody>
          <a:bodyPr wrap="square" rtlCol="0">
            <a:spAutoFit/>
          </a:bodyPr>
          <a:lstStyle/>
          <a:p>
            <a:r>
              <a:rPr lang="it-IT" sz="6000" b="1" dirty="0" smtClean="0">
                <a:ln w="9525">
                  <a:solidFill>
                    <a:schemeClr val="bg1"/>
                  </a:solidFill>
                  <a:prstDash val="solid"/>
                </a:ln>
                <a:effectLst>
                  <a:outerShdw blurRad="12700" dist="38100" dir="2700000" algn="tl" rotWithShape="0">
                    <a:schemeClr val="bg1">
                      <a:lumMod val="50000"/>
                    </a:schemeClr>
                  </a:outerShdw>
                </a:effectLst>
              </a:rPr>
              <a:t>MIRTO</a:t>
            </a:r>
            <a:endParaRPr lang="it-IT" sz="6000" dirty="0"/>
          </a:p>
        </p:txBody>
      </p:sp>
      <p:sp>
        <p:nvSpPr>
          <p:cNvPr id="4" name="Rettangolo 3"/>
          <p:cNvSpPr/>
          <p:nvPr/>
        </p:nvSpPr>
        <p:spPr>
          <a:xfrm>
            <a:off x="1052946" y="1274281"/>
            <a:ext cx="7232072" cy="4801314"/>
          </a:xfrm>
          <a:prstGeom prst="rect">
            <a:avLst/>
          </a:prstGeom>
        </p:spPr>
        <p:txBody>
          <a:bodyPr wrap="square">
            <a:spAutoFit/>
          </a:bodyPr>
          <a:lstStyle/>
          <a:p>
            <a:r>
              <a:rPr lang="it-IT" altLang="it-IT" dirty="0">
                <a:latin typeface="Arial" panose="020B0604020202020204" pitchFamily="34" charset="0"/>
                <a:cs typeface="Arial" panose="020B0604020202020204" pitchFamily="34" charset="0"/>
              </a:rPr>
              <a:t>Il </a:t>
            </a:r>
            <a:r>
              <a:rPr lang="it-IT" altLang="it-IT" b="1" dirty="0">
                <a:latin typeface="Arial" panose="020B0604020202020204" pitchFamily="34" charset="0"/>
                <a:cs typeface="Arial" panose="020B0604020202020204" pitchFamily="34" charset="0"/>
              </a:rPr>
              <a:t>mirto</a:t>
            </a:r>
            <a:r>
              <a:rPr lang="it-IT" altLang="it-IT" dirty="0">
                <a:latin typeface="Arial" panose="020B0604020202020204" pitchFamily="34" charset="0"/>
                <a:cs typeface="Arial" panose="020B0604020202020204" pitchFamily="34" charset="0"/>
              </a:rPr>
              <a:t> (</a:t>
            </a:r>
            <a:r>
              <a:rPr lang="it-IT" altLang="it-IT" b="1" i="1" dirty="0" err="1">
                <a:latin typeface="Arial" panose="020B0604020202020204" pitchFamily="34" charset="0"/>
                <a:cs typeface="Arial" panose="020B0604020202020204" pitchFamily="34" charset="0"/>
              </a:rPr>
              <a:t>Myrtus</a:t>
            </a:r>
            <a:r>
              <a:rPr lang="it-IT" altLang="it-IT" b="1" i="1" dirty="0">
                <a:latin typeface="Arial" panose="020B0604020202020204" pitchFamily="34" charset="0"/>
                <a:cs typeface="Arial" panose="020B0604020202020204" pitchFamily="34" charset="0"/>
              </a:rPr>
              <a:t> </a:t>
            </a:r>
            <a:r>
              <a:rPr lang="it-IT" altLang="it-IT" b="1" i="1" dirty="0" err="1">
                <a:latin typeface="Arial" panose="020B0604020202020204" pitchFamily="34" charset="0"/>
                <a:cs typeface="Arial" panose="020B0604020202020204" pitchFamily="34" charset="0"/>
              </a:rPr>
              <a:t>communis</a:t>
            </a:r>
            <a:r>
              <a:rPr lang="it-IT" altLang="it-IT" dirty="0">
                <a:cs typeface="Arial" panose="020B0604020202020204" pitchFamily="34" charset="0"/>
              </a:rPr>
              <a:t> ) </a:t>
            </a:r>
            <a:r>
              <a:rPr lang="it-IT" altLang="it-IT" dirty="0">
                <a:latin typeface="Arial" panose="020B0604020202020204" pitchFamily="34" charset="0"/>
                <a:cs typeface="Arial" panose="020B0604020202020204" pitchFamily="34" charset="0"/>
              </a:rPr>
              <a:t>è una </a:t>
            </a:r>
            <a:r>
              <a:rPr lang="it-IT" altLang="it-IT" dirty="0">
                <a:latin typeface="Arial" panose="020B0604020202020204" pitchFamily="34" charset="0"/>
                <a:cs typeface="Arial" panose="020B0604020202020204" pitchFamily="34" charset="0"/>
                <a:hlinkClick r:id="rId2" tooltip="Plantae"/>
              </a:rPr>
              <a:t>pianta aromatica</a:t>
            </a:r>
            <a:r>
              <a:rPr lang="it-IT" altLang="it-IT" dirty="0">
                <a:latin typeface="Arial" panose="020B0604020202020204" pitchFamily="34" charset="0"/>
                <a:cs typeface="Arial" panose="020B0604020202020204" pitchFamily="34" charset="0"/>
              </a:rPr>
              <a:t> appartenente alla </a:t>
            </a:r>
            <a:r>
              <a:rPr lang="it-IT" altLang="it-IT" dirty="0">
                <a:latin typeface="Arial" panose="020B0604020202020204" pitchFamily="34" charset="0"/>
                <a:cs typeface="Arial" panose="020B0604020202020204" pitchFamily="34" charset="0"/>
                <a:hlinkClick r:id="rId3" tooltip="Famiglia (tassonomia)"/>
              </a:rPr>
              <a:t>famiglia</a:t>
            </a:r>
            <a:r>
              <a:rPr lang="it-IT" altLang="it-IT" dirty="0">
                <a:latin typeface="Arial" panose="020B0604020202020204" pitchFamily="34" charset="0"/>
                <a:cs typeface="Arial" panose="020B0604020202020204" pitchFamily="34" charset="0"/>
              </a:rPr>
              <a:t> </a:t>
            </a:r>
            <a:r>
              <a:rPr lang="it-IT" altLang="it-IT" dirty="0" err="1">
                <a:latin typeface="Arial" panose="020B0604020202020204" pitchFamily="34" charset="0"/>
                <a:cs typeface="Arial" panose="020B0604020202020204" pitchFamily="34" charset="0"/>
                <a:hlinkClick r:id="rId4" tooltip="Myrtaceae"/>
              </a:rPr>
              <a:t>Myrtaceae</a:t>
            </a:r>
            <a:r>
              <a:rPr lang="it-IT" altLang="it-IT" dirty="0">
                <a:latin typeface="Arial" panose="020B0604020202020204" pitchFamily="34" charset="0"/>
                <a:cs typeface="Arial" panose="020B0604020202020204" pitchFamily="34" charset="0"/>
              </a:rPr>
              <a:t> e al </a:t>
            </a:r>
            <a:r>
              <a:rPr lang="it-IT" altLang="it-IT" dirty="0">
                <a:latin typeface="Arial" panose="020B0604020202020204" pitchFamily="34" charset="0"/>
                <a:cs typeface="Arial" panose="020B0604020202020204" pitchFamily="34" charset="0"/>
                <a:hlinkClick r:id="rId5" tooltip="Genere (tassonomia)"/>
              </a:rPr>
              <a:t>genere</a:t>
            </a:r>
            <a:r>
              <a:rPr lang="it-IT" altLang="it-IT" dirty="0">
                <a:latin typeface="Arial" panose="020B0604020202020204" pitchFamily="34" charset="0"/>
                <a:cs typeface="Arial" panose="020B0604020202020204" pitchFamily="34" charset="0"/>
              </a:rPr>
              <a:t> </a:t>
            </a:r>
            <a:r>
              <a:rPr lang="it-IT" altLang="it-IT" dirty="0" err="1">
                <a:latin typeface="Arial" panose="020B0604020202020204" pitchFamily="34" charset="0"/>
                <a:cs typeface="Arial" panose="020B0604020202020204" pitchFamily="34" charset="0"/>
                <a:hlinkClick r:id="rId6" tooltip="Myrtus"/>
              </a:rPr>
              <a:t>myrtus</a:t>
            </a:r>
            <a:r>
              <a:rPr lang="it-IT" altLang="it-IT" dirty="0">
                <a:latin typeface="Arial" panose="020B0604020202020204" pitchFamily="34" charset="0"/>
                <a:cs typeface="Arial" panose="020B0604020202020204" pitchFamily="34" charset="0"/>
              </a:rPr>
              <a:t>. È tipico della </a:t>
            </a:r>
            <a:r>
              <a:rPr lang="it-IT" altLang="it-IT" dirty="0">
                <a:latin typeface="Arial" panose="020B0604020202020204" pitchFamily="34" charset="0"/>
                <a:cs typeface="Arial" panose="020B0604020202020204" pitchFamily="34" charset="0"/>
                <a:hlinkClick r:id="rId7" tooltip="Macchia mediterranea"/>
              </a:rPr>
              <a:t>macchia mediterranea</a:t>
            </a:r>
            <a:r>
              <a:rPr lang="it-IT" altLang="it-IT" dirty="0">
                <a:latin typeface="Arial" panose="020B0604020202020204" pitchFamily="34" charset="0"/>
                <a:cs typeface="Arial" panose="020B0604020202020204" pitchFamily="34" charset="0"/>
              </a:rPr>
              <a:t>, viene chiamato anche mortella.</a:t>
            </a:r>
          </a:p>
          <a:p>
            <a:r>
              <a:rPr lang="it-IT" dirty="0"/>
              <a:t>H</a:t>
            </a:r>
            <a:r>
              <a:rPr lang="it-IT" dirty="0" smtClean="0"/>
              <a:t>a </a:t>
            </a:r>
            <a:r>
              <a:rPr lang="it-IT" dirty="0"/>
              <a:t>portamento di </a:t>
            </a:r>
            <a:r>
              <a:rPr lang="it-IT" dirty="0">
                <a:hlinkClick r:id="rId8" tooltip="Arbusto"/>
              </a:rPr>
              <a:t>arbusto</a:t>
            </a:r>
            <a:r>
              <a:rPr lang="it-IT" dirty="0"/>
              <a:t> o </a:t>
            </a:r>
            <a:r>
              <a:rPr lang="it-IT" dirty="0">
                <a:hlinkClick r:id="rId9" tooltip="Cespuglio"/>
              </a:rPr>
              <a:t>cespuglio</a:t>
            </a:r>
            <a:r>
              <a:rPr lang="it-IT" dirty="0"/>
              <a:t>, alto tra 0.5-3 </a:t>
            </a:r>
            <a:r>
              <a:rPr lang="it-IT" dirty="0" smtClean="0"/>
              <a:t>m;</a:t>
            </a:r>
            <a:endParaRPr lang="it-IT" dirty="0"/>
          </a:p>
          <a:p>
            <a:r>
              <a:rPr lang="it-IT" dirty="0"/>
              <a:t>E’ </a:t>
            </a:r>
            <a:r>
              <a:rPr lang="it-IT" dirty="0">
                <a:hlinkClick r:id="rId10" tooltip="Sempreverde"/>
              </a:rPr>
              <a:t>sempreverde</a:t>
            </a:r>
            <a:r>
              <a:rPr lang="it-IT" dirty="0"/>
              <a:t> e </a:t>
            </a:r>
            <a:r>
              <a:rPr lang="it-IT" dirty="0">
                <a:hlinkClick r:id="rId11" tooltip="Latifoglie"/>
              </a:rPr>
              <a:t>latifoglie</a:t>
            </a:r>
            <a:r>
              <a:rPr lang="it-IT" dirty="0"/>
              <a:t>, ha un accrescimento molto </a:t>
            </a:r>
            <a:r>
              <a:rPr lang="it-IT" dirty="0" smtClean="0"/>
              <a:t>lento e </a:t>
            </a:r>
            <a:r>
              <a:rPr lang="it-IT" dirty="0"/>
              <a:t>può diventare plurisecolare.</a:t>
            </a:r>
          </a:p>
          <a:p>
            <a:r>
              <a:rPr lang="it-IT" dirty="0"/>
              <a:t>La </a:t>
            </a:r>
            <a:r>
              <a:rPr lang="it-IT" dirty="0">
                <a:hlinkClick r:id="rId12" tooltip="Corteccia (botanica)"/>
              </a:rPr>
              <a:t>corteccia</a:t>
            </a:r>
            <a:r>
              <a:rPr lang="it-IT" dirty="0"/>
              <a:t> è rossiccia nei rami giovani, col tempo assume un colore grigiastro. </a:t>
            </a:r>
          </a:p>
          <a:p>
            <a:r>
              <a:rPr lang="it-IT" dirty="0"/>
              <a:t>Ha </a:t>
            </a:r>
            <a:r>
              <a:rPr lang="it-IT" dirty="0">
                <a:hlinkClick r:id="rId13" tooltip="Foglie"/>
              </a:rPr>
              <a:t>foglie</a:t>
            </a:r>
            <a:r>
              <a:rPr lang="it-IT" dirty="0"/>
              <a:t> ovali-acute, </a:t>
            </a:r>
            <a:r>
              <a:rPr lang="it-IT" dirty="0" smtClean="0"/>
              <a:t>coriacee e </a:t>
            </a:r>
            <a:r>
              <a:rPr lang="it-IT" dirty="0"/>
              <a:t>lucide, di colore </a:t>
            </a:r>
            <a:r>
              <a:rPr lang="it-IT" dirty="0" smtClean="0"/>
              <a:t>verde-scuro.</a:t>
            </a:r>
            <a:endParaRPr lang="it-IT" dirty="0"/>
          </a:p>
          <a:p>
            <a:r>
              <a:rPr lang="it-IT" dirty="0"/>
              <a:t>I </a:t>
            </a:r>
            <a:r>
              <a:rPr lang="it-IT" dirty="0">
                <a:hlinkClick r:id="rId14" tooltip="Fiori"/>
              </a:rPr>
              <a:t>fiori</a:t>
            </a:r>
            <a:r>
              <a:rPr lang="it-IT" dirty="0"/>
              <a:t> sono solitari e ascellari, profumati, di colore bianco o roseo. </a:t>
            </a:r>
          </a:p>
          <a:p>
            <a:r>
              <a:rPr lang="it-IT" dirty="0"/>
              <a:t>La </a:t>
            </a:r>
            <a:r>
              <a:rPr lang="it-IT" u="sng" dirty="0">
                <a:solidFill>
                  <a:schemeClr val="accent6">
                    <a:lumMod val="75000"/>
                  </a:schemeClr>
                </a:solidFill>
              </a:rPr>
              <a:t>fioritura</a:t>
            </a:r>
            <a:r>
              <a:rPr lang="it-IT" dirty="0"/>
              <a:t>, abbondante, </a:t>
            </a:r>
            <a:r>
              <a:rPr lang="it-IT" dirty="0" smtClean="0"/>
              <a:t>avviene da </a:t>
            </a:r>
            <a:r>
              <a:rPr lang="it-IT" dirty="0"/>
              <a:t>maggio a giugno; la </a:t>
            </a:r>
            <a:r>
              <a:rPr lang="it-IT" dirty="0" smtClean="0"/>
              <a:t>seconda da </a:t>
            </a:r>
            <a:r>
              <a:rPr lang="it-IT" dirty="0"/>
              <a:t>agosto a settembre e, con autunni caldi anche in ottobre. Il fenomeno è dovuto principalmente a fattori genetici.</a:t>
            </a:r>
          </a:p>
          <a:p>
            <a:r>
              <a:rPr lang="it-IT" dirty="0"/>
              <a:t>I frutti sono delle </a:t>
            </a:r>
            <a:r>
              <a:rPr lang="it-IT" dirty="0">
                <a:hlinkClick r:id="rId15" tooltip="Bacche"/>
              </a:rPr>
              <a:t>bacche</a:t>
            </a:r>
            <a:r>
              <a:rPr lang="it-IT" dirty="0"/>
              <a:t>, globoso-ovoidali di colore nero-azzurrastro, rosso-scuro o più raramente biancastre, con numerosi semi reniformi. Maturano da novembre a gennaio persistendo per un lungo periodo sulla pianta.</a:t>
            </a:r>
          </a:p>
        </p:txBody>
      </p:sp>
      <p:pic>
        <p:nvPicPr>
          <p:cNvPr id="5" name="Immagine 4"/>
          <p:cNvPicPr>
            <a:picLocks noChangeAspect="1"/>
          </p:cNvPicPr>
          <p:nvPr/>
        </p:nvPicPr>
        <p:blipFill>
          <a:blip r:embed="rId16"/>
          <a:stretch>
            <a:fillRect/>
          </a:stretch>
        </p:blipFill>
        <p:spPr>
          <a:xfrm>
            <a:off x="8192655" y="1422400"/>
            <a:ext cx="3900253" cy="4064000"/>
          </a:xfrm>
          <a:prstGeom prst="rect">
            <a:avLst/>
          </a:prstGeom>
          <a:ln>
            <a:noFill/>
          </a:ln>
          <a:effectLst>
            <a:softEdge rad="112500"/>
          </a:effectLst>
        </p:spPr>
      </p:pic>
    </p:spTree>
    <p:extLst>
      <p:ext uri="{BB962C8B-B14F-4D97-AF65-F5344CB8AC3E}">
        <p14:creationId xmlns:p14="http://schemas.microsoft.com/office/powerpoint/2010/main" val="3959502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33613" y="359985"/>
            <a:ext cx="7956560" cy="1424746"/>
          </a:xfrm>
        </p:spPr>
        <p:txBody>
          <a:bodyPr>
            <a:normAutofit fontScale="90000"/>
          </a:bodyPr>
          <a:lstStyle/>
          <a:p>
            <a:pPr algn="l"/>
            <a:r>
              <a:rPr lang="it-IT" sz="5400" b="1" dirty="0" smtClean="0">
                <a:ln w="9525">
                  <a:solidFill>
                    <a:schemeClr val="bg1"/>
                  </a:solidFill>
                  <a:prstDash val="solid"/>
                </a:ln>
                <a:effectLst>
                  <a:outerShdw blurRad="12700" dist="38100" dir="2700000" algn="tl" rotWithShape="0">
                    <a:schemeClr val="bg1">
                      <a:lumMod val="50000"/>
                    </a:schemeClr>
                  </a:outerShdw>
                </a:effectLst>
              </a:rPr>
              <a:t>DUNE DELL’ ANGITOLA</a:t>
            </a:r>
            <a:endParaRPr lang="it-IT" sz="5400" b="1" dirty="0">
              <a:ln w="9525">
                <a:solidFill>
                  <a:schemeClr val="bg1"/>
                </a:solidFill>
                <a:prstDash val="solid"/>
              </a:ln>
              <a:effectLst>
                <a:outerShdw blurRad="12700" dist="38100" dir="2700000" algn="tl" rotWithShape="0">
                  <a:schemeClr val="bg1">
                    <a:lumMod val="50000"/>
                  </a:schemeClr>
                </a:outerShdw>
              </a:effectLst>
            </a:endParaRPr>
          </a:p>
        </p:txBody>
      </p:sp>
      <p:sp>
        <p:nvSpPr>
          <p:cNvPr id="4" name="CasellaDiTesto 3"/>
          <p:cNvSpPr txBox="1"/>
          <p:nvPr/>
        </p:nvSpPr>
        <p:spPr>
          <a:xfrm>
            <a:off x="1432159" y="-1457798"/>
            <a:ext cx="8890612" cy="3635566"/>
          </a:xfrm>
          <a:prstGeom prst="rect">
            <a:avLst/>
          </a:prstGeom>
          <a:noFill/>
        </p:spPr>
        <p:txBody>
          <a:bodyPr wrap="square" rtlCol="0">
            <a:spAutoFit/>
          </a:bodyPr>
          <a:lstStyle/>
          <a:p>
            <a:endParaRPr lang="it-IT" dirty="0"/>
          </a:p>
        </p:txBody>
      </p:sp>
      <p:pic>
        <p:nvPicPr>
          <p:cNvPr id="8" name="Immagine 7"/>
          <p:cNvPicPr>
            <a:picLocks noChangeAspect="1"/>
          </p:cNvPicPr>
          <p:nvPr/>
        </p:nvPicPr>
        <p:blipFill>
          <a:blip r:embed="rId2"/>
          <a:stretch>
            <a:fillRect/>
          </a:stretch>
        </p:blipFill>
        <p:spPr>
          <a:xfrm>
            <a:off x="2185491" y="1294340"/>
            <a:ext cx="7203228" cy="5402421"/>
          </a:xfrm>
          <a:prstGeom prst="rect">
            <a:avLst/>
          </a:prstGeom>
          <a:ln>
            <a:noFill/>
          </a:ln>
          <a:effectLst>
            <a:softEdge rad="112500"/>
          </a:effectLst>
        </p:spPr>
      </p:pic>
    </p:spTree>
    <p:extLst>
      <p:ext uri="{BB962C8B-B14F-4D97-AF65-F5344CB8AC3E}">
        <p14:creationId xmlns:p14="http://schemas.microsoft.com/office/powerpoint/2010/main" val="3803972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02535" y="220337"/>
            <a:ext cx="5750805" cy="3416320"/>
          </a:xfrm>
          <a:prstGeom prst="rect">
            <a:avLst/>
          </a:prstGeom>
          <a:noFill/>
        </p:spPr>
        <p:txBody>
          <a:bodyPr wrap="square" rtlCol="0">
            <a:spAutoFit/>
          </a:bodyPr>
          <a:lstStyle/>
          <a:p>
            <a:r>
              <a:rPr lang="it-IT" dirty="0" smtClean="0"/>
              <a:t>Il SIC – Dune dell’ Angitola – è univocamente determinato dal Codice Natura 2000 di identificazione del sito IT9330089, così come indicato nel Decreto Ministeriale 3 Aprile 2000, ai sensi della Direttiva Habitat dell’ UE e della Direttiva Uccelli. </a:t>
            </a:r>
          </a:p>
          <a:p>
            <a:r>
              <a:rPr lang="it-IT" dirty="0"/>
              <a:t>La sua preposizione come SIC è dovuta alla presenza degli habitat e delle specie </a:t>
            </a:r>
            <a:r>
              <a:rPr lang="it-IT" dirty="0" smtClean="0"/>
              <a:t>di interesse comunitario.</a:t>
            </a:r>
          </a:p>
          <a:p>
            <a:r>
              <a:rPr lang="it-IT" dirty="0"/>
              <a:t> Si trova all’interno della Regione</a:t>
            </a:r>
          </a:p>
          <a:p>
            <a:r>
              <a:rPr lang="it-IT" dirty="0" err="1"/>
              <a:t>Bio</a:t>
            </a:r>
            <a:r>
              <a:rPr lang="it-IT" dirty="0"/>
              <a:t>-Geografica Mediterranea alle coordinate geografiche Long. 16.2175 e </a:t>
            </a:r>
            <a:r>
              <a:rPr lang="it-IT" dirty="0" err="1"/>
              <a:t>Lat</a:t>
            </a:r>
            <a:r>
              <a:rPr lang="it-IT" dirty="0"/>
              <a:t>.</a:t>
            </a:r>
          </a:p>
          <a:p>
            <a:r>
              <a:rPr lang="it-IT" dirty="0"/>
              <a:t>38.8152, ad una altezza compresa tra il livello del mare ed i 5 mt s.l.m. </a:t>
            </a:r>
          </a:p>
        </p:txBody>
      </p:sp>
      <p:pic>
        <p:nvPicPr>
          <p:cNvPr id="3" name="Immagine 2"/>
          <p:cNvPicPr>
            <a:picLocks noChangeAspect="1"/>
          </p:cNvPicPr>
          <p:nvPr/>
        </p:nvPicPr>
        <p:blipFill>
          <a:blip r:embed="rId2"/>
          <a:stretch>
            <a:fillRect/>
          </a:stretch>
        </p:blipFill>
        <p:spPr>
          <a:xfrm>
            <a:off x="7381301" y="327787"/>
            <a:ext cx="4508939" cy="6291543"/>
          </a:xfrm>
          <a:prstGeom prst="rect">
            <a:avLst/>
          </a:prstGeom>
          <a:ln>
            <a:noFill/>
          </a:ln>
          <a:effectLst>
            <a:softEdge rad="112500"/>
          </a:effectLst>
        </p:spPr>
      </p:pic>
      <p:pic>
        <p:nvPicPr>
          <p:cNvPr id="4" name="Immagine 3"/>
          <p:cNvPicPr>
            <a:picLocks noChangeAspect="1"/>
          </p:cNvPicPr>
          <p:nvPr/>
        </p:nvPicPr>
        <p:blipFill rotWithShape="1">
          <a:blip r:embed="rId3"/>
          <a:srcRect b="5730"/>
          <a:stretch/>
        </p:blipFill>
        <p:spPr>
          <a:xfrm>
            <a:off x="1056215" y="3636657"/>
            <a:ext cx="6325086" cy="3115966"/>
          </a:xfrm>
          <a:prstGeom prst="rect">
            <a:avLst/>
          </a:prstGeom>
          <a:ln>
            <a:noFill/>
          </a:ln>
          <a:effectLst>
            <a:softEdge rad="112500"/>
          </a:effectLst>
        </p:spPr>
      </p:pic>
    </p:spTree>
    <p:extLst>
      <p:ext uri="{BB962C8B-B14F-4D97-AF65-F5344CB8AC3E}">
        <p14:creationId xmlns:p14="http://schemas.microsoft.com/office/powerpoint/2010/main" val="3709408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908502" y="1352628"/>
            <a:ext cx="5354198" cy="4015648"/>
          </a:xfrm>
          <a:prstGeom prst="rect">
            <a:avLst/>
          </a:prstGeom>
          <a:ln>
            <a:noFill/>
          </a:ln>
          <a:effectLst>
            <a:softEdge rad="112500"/>
          </a:effectLst>
        </p:spPr>
      </p:pic>
      <p:pic>
        <p:nvPicPr>
          <p:cNvPr id="3" name="Immagine 2"/>
          <p:cNvPicPr>
            <a:picLocks noChangeAspect="1"/>
          </p:cNvPicPr>
          <p:nvPr/>
        </p:nvPicPr>
        <p:blipFill>
          <a:blip r:embed="rId3"/>
          <a:stretch>
            <a:fillRect/>
          </a:stretch>
        </p:blipFill>
        <p:spPr>
          <a:xfrm>
            <a:off x="6510969" y="380999"/>
            <a:ext cx="4727153" cy="6302871"/>
          </a:xfrm>
          <a:prstGeom prst="rect">
            <a:avLst/>
          </a:prstGeom>
          <a:ln>
            <a:noFill/>
          </a:ln>
          <a:effectLst>
            <a:softEdge rad="112500"/>
          </a:effectLst>
        </p:spPr>
      </p:pic>
    </p:spTree>
    <p:extLst>
      <p:ext uri="{BB962C8B-B14F-4D97-AF65-F5344CB8AC3E}">
        <p14:creationId xmlns:p14="http://schemas.microsoft.com/office/powerpoint/2010/main" val="1917298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rot="10800000" flipH="1" flipV="1">
            <a:off x="3621992" y="541905"/>
            <a:ext cx="4530489" cy="4893647"/>
          </a:xfrm>
          <a:prstGeom prst="rect">
            <a:avLst/>
          </a:prstGeom>
          <a:noFill/>
        </p:spPr>
        <p:txBody>
          <a:bodyPr wrap="square" rtlCol="0">
            <a:spAutoFit/>
          </a:bodyPr>
          <a:lstStyle/>
          <a:p>
            <a:r>
              <a:rPr lang="it-IT" sz="2400" dirty="0" smtClean="0"/>
              <a:t>Per la realizzazione del progetto  la classe si è recata nella località </a:t>
            </a:r>
            <a:r>
              <a:rPr lang="it-IT" sz="2400" dirty="0" err="1" smtClean="0"/>
              <a:t>Imbutillo</a:t>
            </a:r>
            <a:r>
              <a:rPr lang="it-IT" sz="2400" dirty="0" smtClean="0"/>
              <a:t>, le foto inserite sono state scattate dagli alunni e  alcune prese da :</a:t>
            </a:r>
          </a:p>
          <a:p>
            <a:r>
              <a:rPr lang="it-IT" sz="2400" dirty="0" smtClean="0"/>
              <a:t>DGR_ 323_ 2016_ Allegato-2.Pdf della regione Calabria.</a:t>
            </a:r>
          </a:p>
          <a:p>
            <a:endParaRPr lang="it-IT" sz="2400" dirty="0" smtClean="0"/>
          </a:p>
          <a:p>
            <a:r>
              <a:rPr lang="it-IT" sz="2400" dirty="0"/>
              <a:t> L</a:t>
            </a:r>
            <a:r>
              <a:rPr lang="it-IT" sz="2400" dirty="0" smtClean="0"/>
              <a:t>e informazioni sono state ricavate da: </a:t>
            </a:r>
          </a:p>
          <a:p>
            <a:r>
              <a:rPr lang="it-IT" sz="2400" dirty="0" smtClean="0"/>
              <a:t>2_Studio di incidenza.pdf del Comune di </a:t>
            </a:r>
            <a:r>
              <a:rPr lang="it-IT" sz="2400" dirty="0"/>
              <a:t>C</a:t>
            </a:r>
            <a:r>
              <a:rPr lang="it-IT" sz="2400" dirty="0" smtClean="0"/>
              <a:t>uringa </a:t>
            </a:r>
          </a:p>
          <a:p>
            <a:endParaRPr lang="it-IT" sz="2400" dirty="0" smtClean="0"/>
          </a:p>
        </p:txBody>
      </p:sp>
    </p:spTree>
    <p:extLst>
      <p:ext uri="{BB962C8B-B14F-4D97-AF65-F5344CB8AC3E}">
        <p14:creationId xmlns:p14="http://schemas.microsoft.com/office/powerpoint/2010/main" val="294556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40027" y="467886"/>
            <a:ext cx="7958331" cy="1077229"/>
          </a:xfrm>
        </p:spPr>
        <p:txBody>
          <a:bodyPr/>
          <a:lstStyle/>
          <a:p>
            <a:pPr marL="457200" indent="-457200" algn="l">
              <a:buFont typeface="Arial" panose="020B0604020202020204" pitchFamily="34" charset="0"/>
              <a:buChar char="•"/>
            </a:pPr>
            <a:r>
              <a:rPr lang="it-IT" dirty="0" smtClean="0"/>
              <a:t>Contesto </a:t>
            </a:r>
            <a:r>
              <a:rPr lang="it-IT" dirty="0" err="1" smtClean="0"/>
              <a:t>fitoclimatico</a:t>
            </a:r>
            <a:endParaRPr lang="it-IT" dirty="0"/>
          </a:p>
        </p:txBody>
      </p:sp>
      <p:sp>
        <p:nvSpPr>
          <p:cNvPr id="4" name="Segnaposto contenuto 3"/>
          <p:cNvSpPr txBox="1">
            <a:spLocks noGrp="1"/>
          </p:cNvSpPr>
          <p:nvPr>
            <p:ph idx="1"/>
          </p:nvPr>
        </p:nvSpPr>
        <p:spPr>
          <a:xfrm>
            <a:off x="1048631" y="1006500"/>
            <a:ext cx="6340460" cy="2308324"/>
          </a:xfrm>
          <a:prstGeom prst="rect">
            <a:avLst/>
          </a:prstGeom>
          <a:noFill/>
        </p:spPr>
        <p:txBody>
          <a:bodyPr wrap="square" rtlCol="0">
            <a:spAutoFit/>
          </a:bodyPr>
          <a:lstStyle/>
          <a:p>
            <a:pPr marL="0" indent="0">
              <a:buNone/>
            </a:pPr>
            <a:r>
              <a:rPr lang="it-IT" dirty="0" smtClean="0"/>
              <a:t>L’area dal punto di vista bioclimatico appartiene alla fascia </a:t>
            </a:r>
            <a:r>
              <a:rPr lang="it-IT" dirty="0" err="1" smtClean="0"/>
              <a:t>termomediterranea</a:t>
            </a:r>
            <a:r>
              <a:rPr lang="it-IT" dirty="0" smtClean="0"/>
              <a:t> della regione </a:t>
            </a:r>
            <a:r>
              <a:rPr lang="it-IT" dirty="0" err="1" smtClean="0"/>
              <a:t>meditteranea</a:t>
            </a:r>
            <a:r>
              <a:rPr lang="it-IT" dirty="0" smtClean="0"/>
              <a:t>, con regime oceanico stagionale. Il clima è caratterizzato da una spiccata aridità estiva (3 mesi) e delle precipitazione localizzate soprattutto nei mesi autunnali.</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631" y="3314824"/>
            <a:ext cx="4655127" cy="3491345"/>
          </a:xfrm>
          <a:prstGeom prst="rect">
            <a:avLst/>
          </a:prstGeom>
          <a:ln>
            <a:noFill/>
          </a:ln>
          <a:effectLst>
            <a:softEdge rad="112500"/>
          </a:effectLst>
        </p:spPr>
      </p:pic>
      <p:pic>
        <p:nvPicPr>
          <p:cNvPr id="6" name="Immagine 5"/>
          <p:cNvPicPr>
            <a:picLocks noChangeAspect="1"/>
          </p:cNvPicPr>
          <p:nvPr/>
        </p:nvPicPr>
        <p:blipFill rotWithShape="1">
          <a:blip r:embed="rId3">
            <a:extLst>
              <a:ext uri="{28A0092B-C50C-407E-A947-70E740481C1C}">
                <a14:useLocalDpi xmlns:a14="http://schemas.microsoft.com/office/drawing/2010/main" val="0"/>
              </a:ext>
            </a:extLst>
          </a:blip>
          <a:srcRect r="6773"/>
          <a:stretch/>
        </p:blipFill>
        <p:spPr>
          <a:xfrm rot="5400000">
            <a:off x="6640366" y="1644388"/>
            <a:ext cx="5310912" cy="4035137"/>
          </a:xfrm>
          <a:prstGeom prst="rect">
            <a:avLst/>
          </a:prstGeom>
          <a:ln>
            <a:noFill/>
          </a:ln>
          <a:effectLst>
            <a:softEdge rad="112500"/>
          </a:effectLst>
        </p:spPr>
      </p:pic>
    </p:spTree>
    <p:extLst>
      <p:ext uri="{BB962C8B-B14F-4D97-AF65-F5344CB8AC3E}">
        <p14:creationId xmlns:p14="http://schemas.microsoft.com/office/powerpoint/2010/main" val="3586790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031966" y="-422520"/>
            <a:ext cx="5982790" cy="1160213"/>
          </a:xfrm>
        </p:spPr>
        <p:txBody>
          <a:bodyPr>
            <a:normAutofit/>
          </a:bodyPr>
          <a:lstStyle/>
          <a:p>
            <a:pPr marL="285750" indent="-285750" algn="l">
              <a:buFont typeface="Arial" panose="020B0604020202020204" pitchFamily="34" charset="0"/>
              <a:buChar char="•"/>
            </a:pPr>
            <a:r>
              <a:rPr lang="it-IT" sz="2400" dirty="0" smtClean="0"/>
              <a:t>CARATTERISTICHE VEGETAZIONALI</a:t>
            </a:r>
            <a:endParaRPr lang="it-IT" sz="2400" dirty="0"/>
          </a:p>
        </p:txBody>
      </p:sp>
      <p:sp>
        <p:nvSpPr>
          <p:cNvPr id="4" name="CasellaDiTesto 3"/>
          <p:cNvSpPr txBox="1"/>
          <p:nvPr/>
        </p:nvSpPr>
        <p:spPr>
          <a:xfrm>
            <a:off x="1031966" y="783771"/>
            <a:ext cx="5316583" cy="4524315"/>
          </a:xfrm>
          <a:prstGeom prst="rect">
            <a:avLst/>
          </a:prstGeom>
          <a:noFill/>
        </p:spPr>
        <p:txBody>
          <a:bodyPr wrap="square" rtlCol="0">
            <a:spAutoFit/>
          </a:bodyPr>
          <a:lstStyle/>
          <a:p>
            <a:r>
              <a:rPr lang="it-IT" dirty="0" smtClean="0"/>
              <a:t>La caratteristica più significativa è la presenza di comunità a </a:t>
            </a:r>
            <a:r>
              <a:rPr lang="it-IT" dirty="0" err="1" smtClean="0"/>
              <a:t>Jumiperus</a:t>
            </a:r>
            <a:r>
              <a:rPr lang="it-IT" dirty="0" smtClean="0"/>
              <a:t> </a:t>
            </a:r>
            <a:r>
              <a:rPr lang="it-IT" dirty="0" err="1" smtClean="0"/>
              <a:t>oxycedrus</a:t>
            </a:r>
            <a:r>
              <a:rPr lang="it-IT" dirty="0" smtClean="0"/>
              <a:t>, rare nel resto del territorio regionale. Al ginepro sono associati i tipici elementi più </a:t>
            </a:r>
            <a:r>
              <a:rPr lang="it-IT" u="sng" dirty="0" smtClean="0">
                <a:solidFill>
                  <a:schemeClr val="accent6">
                    <a:lumMod val="75000"/>
                  </a:schemeClr>
                </a:solidFill>
              </a:rPr>
              <a:t>termofili</a:t>
            </a:r>
            <a:r>
              <a:rPr lang="it-IT" dirty="0" smtClean="0"/>
              <a:t> della macchia mediterranea quali </a:t>
            </a:r>
            <a:r>
              <a:rPr lang="it-IT" dirty="0" err="1" smtClean="0"/>
              <a:t>Pistacia</a:t>
            </a:r>
            <a:r>
              <a:rPr lang="it-IT" dirty="0" smtClean="0"/>
              <a:t> </a:t>
            </a:r>
            <a:r>
              <a:rPr lang="it-IT" dirty="0" err="1" smtClean="0"/>
              <a:t>lentiscus</a:t>
            </a:r>
            <a:r>
              <a:rPr lang="it-IT" dirty="0" smtClean="0"/>
              <a:t>, </a:t>
            </a:r>
            <a:r>
              <a:rPr lang="it-IT" dirty="0" err="1" smtClean="0"/>
              <a:t>Phyllirea</a:t>
            </a:r>
            <a:r>
              <a:rPr lang="it-IT" dirty="0" smtClean="0"/>
              <a:t> </a:t>
            </a:r>
            <a:r>
              <a:rPr lang="it-IT" dirty="0" err="1" smtClean="0"/>
              <a:t>latifolia</a:t>
            </a:r>
            <a:r>
              <a:rPr lang="it-IT" dirty="0" smtClean="0"/>
              <a:t>, </a:t>
            </a:r>
            <a:r>
              <a:rPr lang="it-IT" dirty="0" err="1" smtClean="0"/>
              <a:t>Calicotome</a:t>
            </a:r>
            <a:r>
              <a:rPr lang="it-IT" dirty="0" smtClean="0"/>
              <a:t> </a:t>
            </a:r>
            <a:r>
              <a:rPr lang="it-IT" smtClean="0"/>
              <a:t>infesta, che </a:t>
            </a:r>
            <a:r>
              <a:rPr lang="it-IT" dirty="0" smtClean="0"/>
              <a:t>costituiscono le </a:t>
            </a:r>
            <a:r>
              <a:rPr lang="it-IT" u="sng" dirty="0" smtClean="0">
                <a:solidFill>
                  <a:schemeClr val="accent6">
                    <a:lumMod val="75000"/>
                  </a:schemeClr>
                </a:solidFill>
              </a:rPr>
              <a:t>fitocenosi</a:t>
            </a:r>
            <a:r>
              <a:rPr lang="it-IT" dirty="0" smtClean="0"/>
              <a:t> più mature della serie </a:t>
            </a:r>
            <a:r>
              <a:rPr lang="it-IT" u="sng" dirty="0" smtClean="0">
                <a:solidFill>
                  <a:schemeClr val="accent6">
                    <a:lumMod val="75000"/>
                  </a:schemeClr>
                </a:solidFill>
              </a:rPr>
              <a:t>psammofila</a:t>
            </a:r>
            <a:r>
              <a:rPr lang="it-IT" dirty="0" smtClean="0"/>
              <a:t> delle dune costiere. La morfologia naturale delle dune è stravolta dalla presenza di una strada sterrata che percorre in senso longitudinale il sito. Si possono distinguere: </a:t>
            </a:r>
            <a:r>
              <a:rPr lang="it-IT" dirty="0" err="1" smtClean="0"/>
              <a:t>Cakile</a:t>
            </a:r>
            <a:r>
              <a:rPr lang="it-IT" dirty="0" smtClean="0"/>
              <a:t> marittima, </a:t>
            </a:r>
            <a:r>
              <a:rPr lang="it-IT" dirty="0" err="1" smtClean="0"/>
              <a:t>Euphorbia</a:t>
            </a:r>
            <a:r>
              <a:rPr lang="it-IT" dirty="0" smtClean="0"/>
              <a:t> </a:t>
            </a:r>
            <a:r>
              <a:rPr lang="it-IT" dirty="0" err="1" smtClean="0"/>
              <a:t>peplis</a:t>
            </a:r>
            <a:r>
              <a:rPr lang="it-IT" dirty="0" smtClean="0"/>
              <a:t>, </a:t>
            </a:r>
            <a:r>
              <a:rPr lang="it-IT" dirty="0" err="1" smtClean="0"/>
              <a:t>Salsola</a:t>
            </a:r>
            <a:r>
              <a:rPr lang="it-IT" dirty="0" smtClean="0"/>
              <a:t> </a:t>
            </a:r>
            <a:r>
              <a:rPr lang="it-IT" dirty="0" err="1" smtClean="0"/>
              <a:t>kali</a:t>
            </a:r>
            <a:r>
              <a:rPr lang="it-IT" dirty="0" smtClean="0"/>
              <a:t>, </a:t>
            </a:r>
            <a:r>
              <a:rPr lang="it-IT" dirty="0" err="1" smtClean="0"/>
              <a:t>Ononis</a:t>
            </a:r>
            <a:r>
              <a:rPr lang="it-IT" dirty="0" smtClean="0"/>
              <a:t> variegata. Più internamente si rivengono le comunità delle dune primarie, il cui sviluppo è favorito da alcune </a:t>
            </a:r>
            <a:r>
              <a:rPr lang="it-IT" u="sng" dirty="0" smtClean="0">
                <a:solidFill>
                  <a:schemeClr val="accent6">
                    <a:lumMod val="75000"/>
                  </a:schemeClr>
                </a:solidFill>
              </a:rPr>
              <a:t>graminacee </a:t>
            </a:r>
            <a:r>
              <a:rPr lang="it-IT" dirty="0" smtClean="0"/>
              <a:t>perenni e </a:t>
            </a:r>
            <a:r>
              <a:rPr lang="it-IT" u="sng" dirty="0" smtClean="0">
                <a:solidFill>
                  <a:schemeClr val="accent6">
                    <a:lumMod val="75000"/>
                  </a:schemeClr>
                </a:solidFill>
              </a:rPr>
              <a:t>stolonifere</a:t>
            </a:r>
            <a:r>
              <a:rPr lang="it-IT" dirty="0" smtClean="0"/>
              <a:t> che possiedono la capacità di crescere attraverso molti metri di sabbia.</a:t>
            </a:r>
            <a:endParaRPr lang="it-IT" dirty="0"/>
          </a:p>
        </p:txBody>
      </p:sp>
      <p:pic>
        <p:nvPicPr>
          <p:cNvPr id="7" name="Immagine 6"/>
          <p:cNvPicPr>
            <a:picLocks noChangeAspect="1"/>
          </p:cNvPicPr>
          <p:nvPr/>
        </p:nvPicPr>
        <p:blipFill>
          <a:blip r:embed="rId2"/>
          <a:stretch>
            <a:fillRect/>
          </a:stretch>
        </p:blipFill>
        <p:spPr>
          <a:xfrm>
            <a:off x="9338726" y="0"/>
            <a:ext cx="2666220" cy="3396580"/>
          </a:xfrm>
          <a:prstGeom prst="rect">
            <a:avLst/>
          </a:prstGeom>
          <a:ln>
            <a:noFill/>
          </a:ln>
          <a:effectLst>
            <a:softEdge rad="112500"/>
          </a:effectLst>
        </p:spPr>
      </p:pic>
      <p:sp>
        <p:nvSpPr>
          <p:cNvPr id="8" name="CasellaDiTesto 7"/>
          <p:cNvSpPr txBox="1"/>
          <p:nvPr/>
        </p:nvSpPr>
        <p:spPr>
          <a:xfrm>
            <a:off x="7470146" y="545415"/>
            <a:ext cx="1918092" cy="923330"/>
          </a:xfrm>
          <a:prstGeom prst="rect">
            <a:avLst/>
          </a:prstGeom>
          <a:noFill/>
        </p:spPr>
        <p:txBody>
          <a:bodyPr wrap="square" rtlCol="0">
            <a:spAutoFit/>
          </a:bodyPr>
          <a:lstStyle/>
          <a:p>
            <a:r>
              <a:rPr lang="it-IT" dirty="0" err="1" smtClean="0"/>
              <a:t>Ilatro</a:t>
            </a:r>
            <a:r>
              <a:rPr lang="it-IT" dirty="0" smtClean="0"/>
              <a:t> comune (</a:t>
            </a:r>
            <a:r>
              <a:rPr lang="it-IT" dirty="0" err="1" smtClean="0"/>
              <a:t>Phyllirea</a:t>
            </a:r>
            <a:r>
              <a:rPr lang="it-IT" dirty="0" smtClean="0"/>
              <a:t> </a:t>
            </a:r>
            <a:r>
              <a:rPr lang="it-IT" dirty="0" err="1" smtClean="0"/>
              <a:t>latifolia</a:t>
            </a:r>
            <a:r>
              <a:rPr lang="it-IT" dirty="0" smtClean="0"/>
              <a:t>)</a:t>
            </a:r>
            <a:endParaRPr lang="it-IT" dirty="0"/>
          </a:p>
        </p:txBody>
      </p:sp>
      <p:pic>
        <p:nvPicPr>
          <p:cNvPr id="9" name="Immagine 8"/>
          <p:cNvPicPr>
            <a:picLocks noChangeAspect="1"/>
          </p:cNvPicPr>
          <p:nvPr/>
        </p:nvPicPr>
        <p:blipFill>
          <a:blip r:embed="rId3"/>
          <a:stretch>
            <a:fillRect/>
          </a:stretch>
        </p:blipFill>
        <p:spPr>
          <a:xfrm>
            <a:off x="6348549" y="2766502"/>
            <a:ext cx="3259394" cy="2447509"/>
          </a:xfrm>
          <a:prstGeom prst="rect">
            <a:avLst/>
          </a:prstGeom>
          <a:ln>
            <a:noFill/>
          </a:ln>
          <a:effectLst>
            <a:softEdge rad="112500"/>
          </a:effectLst>
        </p:spPr>
      </p:pic>
      <p:sp>
        <p:nvSpPr>
          <p:cNvPr id="10" name="CasellaDiTesto 9"/>
          <p:cNvSpPr txBox="1"/>
          <p:nvPr/>
        </p:nvSpPr>
        <p:spPr>
          <a:xfrm>
            <a:off x="9611642" y="3560947"/>
            <a:ext cx="1972491" cy="646331"/>
          </a:xfrm>
          <a:prstGeom prst="rect">
            <a:avLst/>
          </a:prstGeom>
          <a:noFill/>
        </p:spPr>
        <p:txBody>
          <a:bodyPr wrap="square" rtlCol="0">
            <a:spAutoFit/>
          </a:bodyPr>
          <a:lstStyle/>
          <a:p>
            <a:r>
              <a:rPr lang="it-IT" dirty="0" err="1" smtClean="0">
                <a:solidFill>
                  <a:schemeClr val="bg1"/>
                </a:solidFill>
              </a:rPr>
              <a:t>Calicotome</a:t>
            </a:r>
            <a:r>
              <a:rPr lang="it-IT" dirty="0" smtClean="0">
                <a:solidFill>
                  <a:schemeClr val="bg1"/>
                </a:solidFill>
              </a:rPr>
              <a:t> spinosa (</a:t>
            </a:r>
            <a:r>
              <a:rPr lang="it-IT" dirty="0" err="1" smtClean="0">
                <a:solidFill>
                  <a:schemeClr val="bg1"/>
                </a:solidFill>
              </a:rPr>
              <a:t>latifolia</a:t>
            </a:r>
            <a:r>
              <a:rPr lang="it-IT" dirty="0" smtClean="0">
                <a:solidFill>
                  <a:schemeClr val="bg1"/>
                </a:solidFill>
              </a:rPr>
              <a:t>)</a:t>
            </a:r>
            <a:endParaRPr lang="it-IT" dirty="0">
              <a:solidFill>
                <a:schemeClr val="bg1"/>
              </a:solidFill>
            </a:endParaRPr>
          </a:p>
        </p:txBody>
      </p:sp>
      <p:pic>
        <p:nvPicPr>
          <p:cNvPr id="11" name="Immagine 10"/>
          <p:cNvPicPr>
            <a:picLocks noChangeAspect="1"/>
          </p:cNvPicPr>
          <p:nvPr/>
        </p:nvPicPr>
        <p:blipFill>
          <a:blip r:embed="rId4"/>
          <a:stretch>
            <a:fillRect/>
          </a:stretch>
        </p:blipFill>
        <p:spPr>
          <a:xfrm>
            <a:off x="9295089" y="4792880"/>
            <a:ext cx="2753493" cy="2065120"/>
          </a:xfrm>
          <a:prstGeom prst="rect">
            <a:avLst/>
          </a:prstGeom>
          <a:ln>
            <a:noFill/>
          </a:ln>
          <a:effectLst>
            <a:softEdge rad="112500"/>
          </a:effectLst>
        </p:spPr>
      </p:pic>
      <p:sp>
        <p:nvSpPr>
          <p:cNvPr id="12" name="CasellaDiTesto 11"/>
          <p:cNvSpPr txBox="1"/>
          <p:nvPr/>
        </p:nvSpPr>
        <p:spPr>
          <a:xfrm>
            <a:off x="7745057" y="5547707"/>
            <a:ext cx="1593669" cy="646331"/>
          </a:xfrm>
          <a:prstGeom prst="rect">
            <a:avLst/>
          </a:prstGeom>
          <a:noFill/>
        </p:spPr>
        <p:txBody>
          <a:bodyPr wrap="square" rtlCol="0">
            <a:spAutoFit/>
          </a:bodyPr>
          <a:lstStyle/>
          <a:p>
            <a:r>
              <a:rPr lang="it-IT" dirty="0" err="1" smtClean="0"/>
              <a:t>Cakile</a:t>
            </a:r>
            <a:r>
              <a:rPr lang="it-IT" dirty="0" smtClean="0"/>
              <a:t> marittima</a:t>
            </a:r>
            <a:endParaRPr lang="it-IT" dirty="0"/>
          </a:p>
        </p:txBody>
      </p:sp>
      <p:pic>
        <p:nvPicPr>
          <p:cNvPr id="13" name="Immagine 12"/>
          <p:cNvPicPr>
            <a:picLocks noChangeAspect="1"/>
          </p:cNvPicPr>
          <p:nvPr/>
        </p:nvPicPr>
        <p:blipFill>
          <a:blip r:embed="rId5"/>
          <a:stretch>
            <a:fillRect/>
          </a:stretch>
        </p:blipFill>
        <p:spPr>
          <a:xfrm>
            <a:off x="8583861" y="68209"/>
            <a:ext cx="3550362" cy="2364597"/>
          </a:xfrm>
          <a:prstGeom prst="rect">
            <a:avLst/>
          </a:prstGeom>
          <a:ln>
            <a:noFill/>
          </a:ln>
          <a:effectLst>
            <a:softEdge rad="112500"/>
          </a:effectLst>
        </p:spPr>
      </p:pic>
      <p:sp>
        <p:nvSpPr>
          <p:cNvPr id="15" name="CasellaDiTesto 14"/>
          <p:cNvSpPr txBox="1"/>
          <p:nvPr/>
        </p:nvSpPr>
        <p:spPr>
          <a:xfrm>
            <a:off x="6550960" y="737693"/>
            <a:ext cx="2211886" cy="923330"/>
          </a:xfrm>
          <a:prstGeom prst="rect">
            <a:avLst/>
          </a:prstGeom>
          <a:noFill/>
        </p:spPr>
        <p:txBody>
          <a:bodyPr wrap="square" rtlCol="0">
            <a:spAutoFit/>
          </a:bodyPr>
          <a:lstStyle/>
          <a:p>
            <a:r>
              <a:rPr lang="it-IT" dirty="0" smtClean="0"/>
              <a:t>Euforbia delle spiagge (</a:t>
            </a:r>
            <a:r>
              <a:rPr lang="it-IT" dirty="0" err="1" smtClean="0"/>
              <a:t>Euphorbia</a:t>
            </a:r>
            <a:r>
              <a:rPr lang="it-IT" dirty="0" smtClean="0"/>
              <a:t> </a:t>
            </a:r>
            <a:r>
              <a:rPr lang="it-IT" dirty="0" err="1" smtClean="0"/>
              <a:t>peplis</a:t>
            </a:r>
            <a:r>
              <a:rPr lang="it-IT" dirty="0" smtClean="0"/>
              <a:t>)</a:t>
            </a:r>
            <a:endParaRPr lang="it-IT" dirty="0"/>
          </a:p>
        </p:txBody>
      </p:sp>
      <p:pic>
        <p:nvPicPr>
          <p:cNvPr id="16" name="Immagine 15"/>
          <p:cNvPicPr>
            <a:picLocks noChangeAspect="1"/>
          </p:cNvPicPr>
          <p:nvPr/>
        </p:nvPicPr>
        <p:blipFill>
          <a:blip r:embed="rId6"/>
          <a:stretch>
            <a:fillRect/>
          </a:stretch>
        </p:blipFill>
        <p:spPr>
          <a:xfrm>
            <a:off x="6258713" y="2694800"/>
            <a:ext cx="3759318" cy="2378623"/>
          </a:xfrm>
          <a:prstGeom prst="rect">
            <a:avLst/>
          </a:prstGeom>
          <a:ln>
            <a:noFill/>
          </a:ln>
          <a:effectLst>
            <a:softEdge rad="112500"/>
          </a:effectLst>
        </p:spPr>
      </p:pic>
      <p:sp>
        <p:nvSpPr>
          <p:cNvPr id="17" name="CasellaDiTesto 16"/>
          <p:cNvSpPr txBox="1"/>
          <p:nvPr/>
        </p:nvSpPr>
        <p:spPr>
          <a:xfrm>
            <a:off x="10056812" y="3982182"/>
            <a:ext cx="1909352" cy="646331"/>
          </a:xfrm>
          <a:prstGeom prst="rect">
            <a:avLst/>
          </a:prstGeom>
          <a:noFill/>
        </p:spPr>
        <p:txBody>
          <a:bodyPr wrap="square" rtlCol="0">
            <a:spAutoFit/>
          </a:bodyPr>
          <a:lstStyle/>
          <a:p>
            <a:r>
              <a:rPr lang="it-IT" dirty="0" err="1" smtClean="0">
                <a:solidFill>
                  <a:schemeClr val="bg1"/>
                </a:solidFill>
              </a:rPr>
              <a:t>Kali</a:t>
            </a:r>
            <a:r>
              <a:rPr lang="it-IT" dirty="0" smtClean="0">
                <a:solidFill>
                  <a:schemeClr val="bg1"/>
                </a:solidFill>
              </a:rPr>
              <a:t> </a:t>
            </a:r>
            <a:r>
              <a:rPr lang="it-IT" dirty="0" err="1" smtClean="0">
                <a:solidFill>
                  <a:schemeClr val="bg1"/>
                </a:solidFill>
              </a:rPr>
              <a:t>turgila</a:t>
            </a:r>
            <a:r>
              <a:rPr lang="it-IT" dirty="0" smtClean="0">
                <a:solidFill>
                  <a:schemeClr val="bg1"/>
                </a:solidFill>
              </a:rPr>
              <a:t> (</a:t>
            </a:r>
            <a:r>
              <a:rPr lang="it-IT" dirty="0" err="1" smtClean="0">
                <a:solidFill>
                  <a:schemeClr val="bg1"/>
                </a:solidFill>
              </a:rPr>
              <a:t>Salsola</a:t>
            </a:r>
            <a:r>
              <a:rPr lang="it-IT" dirty="0" smtClean="0">
                <a:solidFill>
                  <a:schemeClr val="bg1"/>
                </a:solidFill>
              </a:rPr>
              <a:t> </a:t>
            </a:r>
            <a:r>
              <a:rPr lang="it-IT" dirty="0" err="1" smtClean="0">
                <a:solidFill>
                  <a:schemeClr val="bg1"/>
                </a:solidFill>
              </a:rPr>
              <a:t>kali</a:t>
            </a:r>
            <a:r>
              <a:rPr lang="it-IT" dirty="0" smtClean="0">
                <a:solidFill>
                  <a:schemeClr val="bg1"/>
                </a:solidFill>
              </a:rPr>
              <a:t>)</a:t>
            </a:r>
            <a:endParaRPr lang="it-IT" dirty="0">
              <a:solidFill>
                <a:schemeClr val="bg1"/>
              </a:solidFill>
            </a:endParaRPr>
          </a:p>
        </p:txBody>
      </p:sp>
      <p:pic>
        <p:nvPicPr>
          <p:cNvPr id="18" name="Immagine 17"/>
          <p:cNvPicPr>
            <a:picLocks noChangeAspect="1"/>
          </p:cNvPicPr>
          <p:nvPr/>
        </p:nvPicPr>
        <p:blipFill>
          <a:blip r:embed="rId7"/>
          <a:stretch>
            <a:fillRect/>
          </a:stretch>
        </p:blipFill>
        <p:spPr>
          <a:xfrm>
            <a:off x="9148090" y="4539653"/>
            <a:ext cx="3091129" cy="2318347"/>
          </a:xfrm>
          <a:prstGeom prst="rect">
            <a:avLst/>
          </a:prstGeom>
          <a:ln>
            <a:noFill/>
          </a:ln>
          <a:effectLst>
            <a:softEdge rad="112500"/>
          </a:effectLst>
        </p:spPr>
      </p:pic>
      <p:sp>
        <p:nvSpPr>
          <p:cNvPr id="19" name="CasellaDiTesto 18"/>
          <p:cNvSpPr txBox="1"/>
          <p:nvPr/>
        </p:nvSpPr>
        <p:spPr>
          <a:xfrm>
            <a:off x="7813442" y="5350351"/>
            <a:ext cx="1898808" cy="1200329"/>
          </a:xfrm>
          <a:prstGeom prst="rect">
            <a:avLst/>
          </a:prstGeom>
          <a:noFill/>
        </p:spPr>
        <p:txBody>
          <a:bodyPr wrap="square" rtlCol="0">
            <a:spAutoFit/>
          </a:bodyPr>
          <a:lstStyle/>
          <a:p>
            <a:r>
              <a:rPr lang="it-IT" dirty="0" smtClean="0"/>
              <a:t>Ononide screziata (</a:t>
            </a:r>
            <a:r>
              <a:rPr lang="it-IT" dirty="0" err="1" smtClean="0"/>
              <a:t>Ononis</a:t>
            </a:r>
            <a:r>
              <a:rPr lang="it-IT" dirty="0" smtClean="0"/>
              <a:t> variegata)</a:t>
            </a:r>
            <a:endParaRPr lang="it-IT" dirty="0"/>
          </a:p>
        </p:txBody>
      </p:sp>
    </p:spTree>
    <p:extLst>
      <p:ext uri="{BB962C8B-B14F-4D97-AF65-F5344CB8AC3E}">
        <p14:creationId xmlns:p14="http://schemas.microsoft.com/office/powerpoint/2010/main" val="6617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0" grpId="1"/>
      <p:bldP spid="12" grpId="0"/>
      <p:bldP spid="12" grpId="1"/>
      <p:bldP spid="15" grpId="0"/>
      <p:bldP spid="17"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46" name="Rettangolo 45">
            <a:extLst>
              <a:ext uri="{FF2B5EF4-FFF2-40B4-BE49-F238E27FC236}">
                <a16:creationId xmlns:a16="http://schemas.microsoft.com/office/drawing/2014/main" id="{8F3CF990-ACB8-443A-BB74-D36EC8A00B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pic>
        <p:nvPicPr>
          <p:cNvPr id="48" name="Immagine 47">
            <a:extLst>
              <a:ext uri="{FF2B5EF4-FFF2-40B4-BE49-F238E27FC236}">
                <a16:creationId xmlns:a16="http://schemas.microsoft.com/office/drawing/2014/main" id="{00B98862-BEE1-44FB-A335-A1B9106B445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50" name="Figura a mano libera: Forma 49">
            <a:extLst>
              <a:ext uri="{FF2B5EF4-FFF2-40B4-BE49-F238E27FC236}">
                <a16:creationId xmlns:a16="http://schemas.microsoft.com/office/drawing/2014/main" id="{65F94F98-3A57-49AA-838E-91AAF600B6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52" name="Immagine 51">
            <a:extLst>
              <a:ext uri="{FF2B5EF4-FFF2-40B4-BE49-F238E27FC236}">
                <a16:creationId xmlns:a16="http://schemas.microsoft.com/office/drawing/2014/main" id="{7185CF21-0594-48C0-9F3E-254D6BCE9D9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45489" y="-5487"/>
            <a:ext cx="12189867" cy="6858000"/>
          </a:xfrm>
          <a:prstGeom prst="rect">
            <a:avLst/>
          </a:prstGeom>
        </p:spPr>
      </p:pic>
      <p:sp>
        <p:nvSpPr>
          <p:cNvPr id="54" name="Rettangolo 53">
            <a:extLst>
              <a:ext uri="{FF2B5EF4-FFF2-40B4-BE49-F238E27FC236}">
                <a16:creationId xmlns:a16="http://schemas.microsoft.com/office/drawing/2014/main" id="{A0B5529D-5CAA-4BF2-B5C9-34705E7661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 name="Figura a mano libera: Forma 55">
            <a:extLst>
              <a:ext uri="{FF2B5EF4-FFF2-40B4-BE49-F238E27FC236}">
                <a16:creationId xmlns:a16="http://schemas.microsoft.com/office/drawing/2014/main" id="{FBD68200-BC03-4015-860B-CD5C30CD76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58" name="Ovale 57">
            <a:extLst>
              <a:ext uri="{FF2B5EF4-FFF2-40B4-BE49-F238E27FC236}">
                <a16:creationId xmlns:a16="http://schemas.microsoft.com/office/drawing/2014/main" id="{332A6F87-AC28-4AA8-B8A6-AEBC67BD0D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2282700"/>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 name="Titolo 1">
            <a:extLst>
              <a:ext uri="{FF2B5EF4-FFF2-40B4-BE49-F238E27FC236}">
                <a16:creationId xmlns:a16="http://schemas.microsoft.com/office/drawing/2014/main" id="{12D3C9CC-F0AD-4F56-9B0F-18ED29C3B4C9}"/>
              </a:ext>
            </a:extLst>
          </p:cNvPr>
          <p:cNvSpPr>
            <a:spLocks noGrp="1"/>
          </p:cNvSpPr>
          <p:nvPr>
            <p:ph type="ctrTitle"/>
          </p:nvPr>
        </p:nvSpPr>
        <p:spPr>
          <a:xfrm>
            <a:off x="1377922" y="390110"/>
            <a:ext cx="5623242" cy="1382705"/>
          </a:xfrm>
        </p:spPr>
        <p:txBody>
          <a:bodyPr rtlCol="0">
            <a:normAutofit fontScale="90000"/>
          </a:bodyPr>
          <a:lstStyle/>
          <a:p>
            <a:pPr algn="l"/>
            <a:r>
              <a:rPr lang="it-IT" sz="8000" b="1" dirty="0" smtClean="0">
                <a:ln w="9525">
                  <a:solidFill>
                    <a:schemeClr val="bg1"/>
                  </a:solidFill>
                  <a:prstDash val="solid"/>
                </a:ln>
                <a:effectLst>
                  <a:outerShdw blurRad="12700" dist="38100" dir="2700000" algn="tl" rotWithShape="0">
                    <a:schemeClr val="bg1">
                      <a:lumMod val="50000"/>
                    </a:schemeClr>
                  </a:outerShdw>
                </a:effectLst>
              </a:rPr>
              <a:t>EUCALIPTO</a:t>
            </a:r>
            <a:endParaRPr lang="it-IT" sz="8000" dirty="0"/>
          </a:p>
        </p:txBody>
      </p:sp>
      <p:pic>
        <p:nvPicPr>
          <p:cNvPr id="3" name="Immagin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3006" y="130851"/>
            <a:ext cx="4938993" cy="6585324"/>
          </a:xfrm>
          <a:prstGeom prst="rect">
            <a:avLst/>
          </a:prstGeom>
          <a:ln>
            <a:noFill/>
          </a:ln>
          <a:effectLst>
            <a:softEdge rad="112500"/>
          </a:effectLst>
        </p:spPr>
      </p:pic>
      <p:pic>
        <p:nvPicPr>
          <p:cNvPr id="5" name="Immagin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0148" y="2105202"/>
            <a:ext cx="5851016" cy="4388262"/>
          </a:xfrm>
          <a:prstGeom prst="rect">
            <a:avLst/>
          </a:prstGeom>
          <a:ln>
            <a:noFill/>
          </a:ln>
          <a:effectLst>
            <a:softEdge rad="112500"/>
          </a:effectLst>
        </p:spPr>
      </p:pic>
    </p:spTree>
    <p:extLst>
      <p:ext uri="{BB962C8B-B14F-4D97-AF65-F5344CB8AC3E}">
        <p14:creationId xmlns:p14="http://schemas.microsoft.com/office/powerpoint/2010/main" val="4125624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156425" y="5521809"/>
            <a:ext cx="9868626" cy="1200329"/>
          </a:xfrm>
          <a:prstGeom prst="rect">
            <a:avLst/>
          </a:prstGeom>
        </p:spPr>
        <p:txBody>
          <a:bodyPr wrap="square">
            <a:spAutoFit/>
          </a:bodyPr>
          <a:lstStyle/>
          <a:p>
            <a:r>
              <a:rPr lang="it-IT" dirty="0">
                <a:latin typeface="Arial" panose="020B0604020202020204" pitchFamily="34" charset="0"/>
              </a:rPr>
              <a:t>Gli impieghi prevalenti delle specie di eucalipti riguardano l'uso farmacologico e fitoterapico dell</a:t>
            </a:r>
            <a:r>
              <a:rPr lang="it-IT" dirty="0">
                <a:solidFill>
                  <a:srgbClr val="222222"/>
                </a:solidFill>
                <a:latin typeface="Arial" panose="020B0604020202020204" pitchFamily="34" charset="0"/>
              </a:rPr>
              <a:t>'</a:t>
            </a:r>
            <a:r>
              <a:rPr lang="it-IT" dirty="0">
                <a:solidFill>
                  <a:srgbClr val="0B0080"/>
                </a:solidFill>
                <a:latin typeface="Arial" panose="020B0604020202020204" pitchFamily="34" charset="0"/>
                <a:hlinkClick r:id="rId2" tooltip="Olio essenziale"/>
              </a:rPr>
              <a:t>olio essenziale</a:t>
            </a:r>
            <a:r>
              <a:rPr lang="it-IT" dirty="0">
                <a:solidFill>
                  <a:srgbClr val="222222"/>
                </a:solidFill>
                <a:latin typeface="Arial" panose="020B0604020202020204" pitchFamily="34" charset="0"/>
              </a:rPr>
              <a:t>, </a:t>
            </a:r>
            <a:r>
              <a:rPr lang="it-IT" dirty="0">
                <a:latin typeface="Arial" panose="020B0604020202020204" pitchFamily="34" charset="0"/>
              </a:rPr>
              <a:t>l'utilizzo del</a:t>
            </a:r>
            <a:r>
              <a:rPr lang="it-IT" dirty="0">
                <a:solidFill>
                  <a:srgbClr val="222222"/>
                </a:solidFill>
                <a:latin typeface="Arial" panose="020B0604020202020204" pitchFamily="34" charset="0"/>
              </a:rPr>
              <a:t> </a:t>
            </a:r>
            <a:r>
              <a:rPr lang="it-IT" dirty="0">
                <a:solidFill>
                  <a:srgbClr val="0B0080"/>
                </a:solidFill>
                <a:latin typeface="Arial" panose="020B0604020202020204" pitchFamily="34" charset="0"/>
                <a:hlinkClick r:id="rId3" tooltip="Legno"/>
              </a:rPr>
              <a:t>legno</a:t>
            </a:r>
            <a:r>
              <a:rPr lang="it-IT" dirty="0">
                <a:latin typeface="Arial" panose="020B0604020202020204" pitchFamily="34" charset="0"/>
              </a:rPr>
              <a:t> </a:t>
            </a:r>
            <a:r>
              <a:rPr lang="it-IT" dirty="0">
                <a:solidFill>
                  <a:srgbClr val="222222"/>
                </a:solidFill>
                <a:latin typeface="Arial" panose="020B0604020202020204" pitchFamily="34" charset="0"/>
              </a:rPr>
              <a:t> </a:t>
            </a:r>
            <a:r>
              <a:rPr lang="it-IT" dirty="0">
                <a:latin typeface="Arial" panose="020B0604020202020204" pitchFamily="34" charset="0"/>
              </a:rPr>
              <a:t>da opera o da ardere o per la fabbricazione della</a:t>
            </a:r>
            <a:r>
              <a:rPr lang="it-IT" dirty="0">
                <a:solidFill>
                  <a:srgbClr val="222222"/>
                </a:solidFill>
                <a:latin typeface="Arial" panose="020B0604020202020204" pitchFamily="34" charset="0"/>
              </a:rPr>
              <a:t> </a:t>
            </a:r>
            <a:r>
              <a:rPr lang="it-IT" dirty="0">
                <a:solidFill>
                  <a:srgbClr val="0B0080"/>
                </a:solidFill>
                <a:latin typeface="Arial" panose="020B0604020202020204" pitchFamily="34" charset="0"/>
                <a:hlinkClick r:id="rId4" tooltip="Carta"/>
              </a:rPr>
              <a:t>carta</a:t>
            </a:r>
            <a:r>
              <a:rPr lang="it-IT" dirty="0">
                <a:latin typeface="Arial" panose="020B0604020202020204" pitchFamily="34" charset="0"/>
              </a:rPr>
              <a:t>, l'allestimento di</a:t>
            </a:r>
            <a:r>
              <a:rPr lang="it-IT" dirty="0">
                <a:solidFill>
                  <a:srgbClr val="222222"/>
                </a:solidFill>
                <a:latin typeface="Arial" panose="020B0604020202020204" pitchFamily="34" charset="0"/>
              </a:rPr>
              <a:t> </a:t>
            </a:r>
            <a:r>
              <a:rPr lang="it-IT" dirty="0">
                <a:solidFill>
                  <a:srgbClr val="A55858"/>
                </a:solidFill>
                <a:latin typeface="Arial" panose="020B0604020202020204" pitchFamily="34" charset="0"/>
                <a:hlinkClick r:id="rId5" tooltip="Apprestamenti protettivi (la pagina non esiste)"/>
              </a:rPr>
              <a:t>apprestamenti protettivi</a:t>
            </a:r>
            <a:r>
              <a:rPr lang="it-IT" dirty="0">
                <a:solidFill>
                  <a:srgbClr val="222222"/>
                </a:solidFill>
                <a:latin typeface="Arial" panose="020B0604020202020204" pitchFamily="34" charset="0"/>
              </a:rPr>
              <a:t> </a:t>
            </a:r>
            <a:r>
              <a:rPr lang="it-IT" dirty="0">
                <a:latin typeface="Arial" panose="020B0604020202020204" pitchFamily="34" charset="0"/>
              </a:rPr>
              <a:t>(</a:t>
            </a:r>
            <a:r>
              <a:rPr lang="it-IT" dirty="0">
                <a:solidFill>
                  <a:srgbClr val="0B0080"/>
                </a:solidFill>
                <a:latin typeface="Arial" panose="020B0604020202020204" pitchFamily="34" charset="0"/>
                <a:hlinkClick r:id="rId6" tooltip="Frangivento"/>
              </a:rPr>
              <a:t>frangiventi</a:t>
            </a:r>
            <a:r>
              <a:rPr lang="it-IT" dirty="0">
                <a:latin typeface="Arial" panose="020B0604020202020204" pitchFamily="34" charset="0"/>
              </a:rPr>
              <a:t>) e, infine, come</a:t>
            </a:r>
            <a:r>
              <a:rPr lang="it-IT" dirty="0">
                <a:solidFill>
                  <a:srgbClr val="222222"/>
                </a:solidFill>
                <a:latin typeface="Arial" panose="020B0604020202020204" pitchFamily="34" charset="0"/>
              </a:rPr>
              <a:t> </a:t>
            </a:r>
            <a:r>
              <a:rPr lang="it-IT" dirty="0">
                <a:solidFill>
                  <a:srgbClr val="0B0080"/>
                </a:solidFill>
                <a:latin typeface="Arial" panose="020B0604020202020204" pitchFamily="34" charset="0"/>
                <a:hlinkClick r:id="rId7" tooltip="Pianta ornamentale"/>
              </a:rPr>
              <a:t>pianta ornamentale</a:t>
            </a:r>
            <a:r>
              <a:rPr lang="it-IT" dirty="0">
                <a:solidFill>
                  <a:srgbClr val="222222"/>
                </a:solidFill>
                <a:latin typeface="Arial" panose="020B0604020202020204" pitchFamily="34" charset="0"/>
              </a:rPr>
              <a:t> </a:t>
            </a:r>
            <a:r>
              <a:rPr lang="it-IT" dirty="0">
                <a:latin typeface="Arial" panose="020B0604020202020204" pitchFamily="34" charset="0"/>
              </a:rPr>
              <a:t>e in </a:t>
            </a:r>
            <a:r>
              <a:rPr lang="it-IT" dirty="0">
                <a:latin typeface="Arial" panose="020B0604020202020204" pitchFamily="34" charset="0"/>
                <a:hlinkClick r:id="rId8" tooltip="Floricoltura"/>
              </a:rPr>
              <a:t>floricoltura</a:t>
            </a:r>
            <a:r>
              <a:rPr lang="it-IT" dirty="0">
                <a:latin typeface="Arial" panose="020B0604020202020204" pitchFamily="34" charset="0"/>
              </a:rPr>
              <a:t> per la produzione di fronde.</a:t>
            </a:r>
            <a:endParaRPr lang="it-IT" dirty="0"/>
          </a:p>
        </p:txBody>
      </p:sp>
      <p:sp>
        <p:nvSpPr>
          <p:cNvPr id="9" name="Rettangolo 8"/>
          <p:cNvSpPr/>
          <p:nvPr/>
        </p:nvSpPr>
        <p:spPr>
          <a:xfrm>
            <a:off x="986608" y="157867"/>
            <a:ext cx="10404203" cy="1200329"/>
          </a:xfrm>
          <a:prstGeom prst="rect">
            <a:avLst/>
          </a:prstGeom>
        </p:spPr>
        <p:txBody>
          <a:bodyPr wrap="square">
            <a:spAutoFit/>
          </a:bodyPr>
          <a:lstStyle/>
          <a:p>
            <a:r>
              <a:rPr lang="it-IT" dirty="0">
                <a:latin typeface="Arial" panose="020B0604020202020204" pitchFamily="34" charset="0"/>
              </a:rPr>
              <a:t>Gli eucalipti sono </a:t>
            </a:r>
            <a:r>
              <a:rPr lang="it-IT" dirty="0">
                <a:latin typeface="Arial" panose="020B0604020202020204" pitchFamily="34" charset="0"/>
                <a:hlinkClick r:id="rId9" tooltip="Sempreverde"/>
              </a:rPr>
              <a:t>sempreverdi</a:t>
            </a:r>
            <a:r>
              <a:rPr lang="it-IT" dirty="0">
                <a:latin typeface="Arial" panose="020B0604020202020204" pitchFamily="34" charset="0"/>
              </a:rPr>
              <a:t>; la specie </a:t>
            </a:r>
            <a:r>
              <a:rPr lang="it-IT" i="1" dirty="0" err="1">
                <a:latin typeface="Arial" panose="020B0604020202020204" pitchFamily="34" charset="0"/>
                <a:hlinkClick r:id="rId10" tooltip="Eucalyptus regnans"/>
              </a:rPr>
              <a:t>Eucalyptus</a:t>
            </a:r>
            <a:r>
              <a:rPr lang="it-IT" i="1" dirty="0">
                <a:latin typeface="Arial" panose="020B0604020202020204" pitchFamily="34" charset="0"/>
                <a:hlinkClick r:id="rId10" tooltip="Eucalyptus regnans"/>
              </a:rPr>
              <a:t> </a:t>
            </a:r>
            <a:r>
              <a:rPr lang="it-IT" i="1" dirty="0" err="1">
                <a:latin typeface="Arial" panose="020B0604020202020204" pitchFamily="34" charset="0"/>
                <a:hlinkClick r:id="rId10" tooltip="Eucalyptus regnans"/>
              </a:rPr>
              <a:t>regnans</a:t>
            </a:r>
            <a:r>
              <a:rPr lang="it-IT" dirty="0">
                <a:latin typeface="Arial" panose="020B0604020202020204" pitchFamily="34" charset="0"/>
              </a:rPr>
              <a:t> in Australia può superare anche i 90 metri; in </a:t>
            </a:r>
            <a:r>
              <a:rPr lang="it-IT" dirty="0">
                <a:latin typeface="Arial" panose="020B0604020202020204" pitchFamily="34" charset="0"/>
                <a:hlinkClick r:id="rId11" tooltip="Italia"/>
              </a:rPr>
              <a:t>Italia</a:t>
            </a:r>
            <a:r>
              <a:rPr lang="it-IT" dirty="0">
                <a:latin typeface="Arial" panose="020B0604020202020204" pitchFamily="34" charset="0"/>
              </a:rPr>
              <a:t> queste piante raggiungono dimensioni inferiori, solitamente non più di 25 metri. Il fusto ha la corteccia liscia. Il fiore è formato da un calice a forma di coppa chiusa che si stacca con la fioritura; il frutto è a forma di capsula con all'interno molti piccoli </a:t>
            </a:r>
            <a:r>
              <a:rPr lang="it-IT" dirty="0" smtClean="0">
                <a:latin typeface="Arial" panose="020B0604020202020204" pitchFamily="34" charset="0"/>
              </a:rPr>
              <a:t>semi.</a:t>
            </a:r>
            <a:endParaRPr lang="it-IT" dirty="0"/>
          </a:p>
        </p:txBody>
      </p:sp>
      <p:pic>
        <p:nvPicPr>
          <p:cNvPr id="3" name="Immagine 2"/>
          <p:cNvPicPr>
            <a:picLocks noChangeAspect="1"/>
          </p:cNvPicPr>
          <p:nvPr/>
        </p:nvPicPr>
        <p:blipFill>
          <a:blip r:embed="rId12"/>
          <a:stretch>
            <a:fillRect/>
          </a:stretch>
        </p:blipFill>
        <p:spPr>
          <a:xfrm>
            <a:off x="2586183" y="1796196"/>
            <a:ext cx="6812176" cy="3042205"/>
          </a:xfrm>
          <a:prstGeom prst="rect">
            <a:avLst/>
          </a:prstGeom>
          <a:ln>
            <a:noFill/>
          </a:ln>
          <a:effectLst>
            <a:softEdge rad="112500"/>
          </a:effectLst>
        </p:spPr>
      </p:pic>
    </p:spTree>
    <p:extLst>
      <p:ext uri="{BB962C8B-B14F-4D97-AF65-F5344CB8AC3E}">
        <p14:creationId xmlns:p14="http://schemas.microsoft.com/office/powerpoint/2010/main" val="2008519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ottotitolo 6"/>
          <p:cNvSpPr>
            <a:spLocks noGrp="1"/>
          </p:cNvSpPr>
          <p:nvPr>
            <p:ph type="subTitle" idx="1"/>
          </p:nvPr>
        </p:nvSpPr>
        <p:spPr>
          <a:xfrm>
            <a:off x="1023257" y="2642796"/>
            <a:ext cx="7611292" cy="1043363"/>
          </a:xfrm>
          <a:prstGeom prst="rect">
            <a:avLst/>
          </a:prstGeom>
        </p:spPr>
        <p:txBody>
          <a:bodyPr wrap="square">
            <a:spAutoFit/>
          </a:bodyPr>
          <a:lstStyle/>
          <a:p>
            <a:pPr algn="l"/>
            <a:r>
              <a:rPr lang="it-IT" dirty="0">
                <a:latin typeface="Arial" panose="020B0604020202020204" pitchFamily="34" charset="0"/>
              </a:rPr>
              <a:t>Nell'ambito dell'</a:t>
            </a:r>
            <a:r>
              <a:rPr lang="it-IT" dirty="0" err="1">
                <a:latin typeface="Arial" panose="020B0604020202020204" pitchFamily="34" charset="0"/>
                <a:hlinkClick r:id="rId2" tooltip="Interior design"/>
              </a:rPr>
              <a:t>interior</a:t>
            </a:r>
            <a:r>
              <a:rPr lang="it-IT" dirty="0">
                <a:latin typeface="Arial" panose="020B0604020202020204" pitchFamily="34" charset="0"/>
                <a:hlinkClick r:id="rId2" tooltip="Interior design"/>
              </a:rPr>
              <a:t> design</a:t>
            </a:r>
            <a:r>
              <a:rPr lang="it-IT" dirty="0">
                <a:latin typeface="Arial" panose="020B0604020202020204" pitchFamily="34" charset="0"/>
              </a:rPr>
              <a:t>, si sta diffondendo sempre più l'utilizzo dei rami di eucalipto come elemento di design per realizzare centrotavola, segnaposto e </a:t>
            </a:r>
            <a:r>
              <a:rPr lang="it-IT" dirty="0" smtClean="0">
                <a:latin typeface="Arial" panose="020B0604020202020204" pitchFamily="34" charset="0"/>
              </a:rPr>
              <a:t>ghirlande</a:t>
            </a:r>
            <a:endParaRPr lang="it-IT" dirty="0"/>
          </a:p>
        </p:txBody>
      </p:sp>
      <p:sp>
        <p:nvSpPr>
          <p:cNvPr id="9" name="Rettangolo 8"/>
          <p:cNvSpPr/>
          <p:nvPr/>
        </p:nvSpPr>
        <p:spPr>
          <a:xfrm>
            <a:off x="1023257" y="138547"/>
            <a:ext cx="7801297" cy="2585323"/>
          </a:xfrm>
          <a:prstGeom prst="rect">
            <a:avLst/>
          </a:prstGeom>
        </p:spPr>
        <p:txBody>
          <a:bodyPr wrap="square">
            <a:spAutoFit/>
          </a:bodyPr>
          <a:lstStyle/>
          <a:p>
            <a:r>
              <a:rPr lang="it-IT" dirty="0">
                <a:latin typeface="Arial" panose="020B0604020202020204" pitchFamily="34" charset="0"/>
              </a:rPr>
              <a:t>I principi attivi sono presenti nelle foglie che vengono essiccate e conservate, quindi utilizzate per uso interno in </a:t>
            </a:r>
            <a:r>
              <a:rPr lang="it-IT" dirty="0" smtClean="0">
                <a:latin typeface="Arial" panose="020B0604020202020204" pitchFamily="34" charset="0"/>
              </a:rPr>
              <a:t>infuso, </a:t>
            </a:r>
            <a:r>
              <a:rPr lang="it-IT" dirty="0">
                <a:latin typeface="Arial" panose="020B0604020202020204" pitchFamily="34" charset="0"/>
              </a:rPr>
              <a:t>per uso esterno in </a:t>
            </a:r>
            <a:r>
              <a:rPr lang="it-IT" dirty="0" smtClean="0">
                <a:latin typeface="Arial" panose="020B0604020202020204" pitchFamily="34" charset="0"/>
              </a:rPr>
              <a:t>suffumigi.</a:t>
            </a:r>
            <a:r>
              <a:rPr lang="it-IT" dirty="0"/>
              <a:t> </a:t>
            </a:r>
            <a:r>
              <a:rPr lang="it-IT" dirty="0" smtClean="0">
                <a:latin typeface="Arial" panose="020B0604020202020204" pitchFamily="34" charset="0"/>
              </a:rPr>
              <a:t>Viene </a:t>
            </a:r>
            <a:r>
              <a:rPr lang="it-IT" dirty="0">
                <a:latin typeface="Arial" panose="020B0604020202020204" pitchFamily="34" charset="0"/>
              </a:rPr>
              <a:t>consigliato contro le infiammazioni dell'</a:t>
            </a:r>
            <a:r>
              <a:rPr lang="it-IT" dirty="0">
                <a:latin typeface="Arial" panose="020B0604020202020204" pitchFamily="34" charset="0"/>
                <a:hlinkClick r:id="rId3" tooltip="Apparato urogenitale"/>
              </a:rPr>
              <a:t>apparato urogenitale</a:t>
            </a:r>
            <a:r>
              <a:rPr lang="it-IT" dirty="0">
                <a:latin typeface="Arial" panose="020B0604020202020204" pitchFamily="34" charset="0"/>
              </a:rPr>
              <a:t> ed intestinale</a:t>
            </a:r>
            <a:r>
              <a:rPr lang="it-IT" dirty="0" smtClean="0">
                <a:latin typeface="Arial" panose="020B0604020202020204" pitchFamily="34" charset="0"/>
              </a:rPr>
              <a:t>.</a:t>
            </a:r>
            <a:r>
              <a:rPr lang="it-IT" dirty="0"/>
              <a:t/>
            </a:r>
            <a:br>
              <a:rPr lang="it-IT" dirty="0"/>
            </a:br>
            <a:r>
              <a:rPr lang="it-IT" dirty="0">
                <a:latin typeface="Arial" panose="020B0604020202020204" pitchFamily="34" charset="0"/>
              </a:rPr>
              <a:t>Inoltre possiede proprietà </a:t>
            </a:r>
            <a:r>
              <a:rPr lang="it-IT" dirty="0">
                <a:latin typeface="Arial" panose="020B0604020202020204" pitchFamily="34" charset="0"/>
                <a:hlinkClick r:id="rId4" tooltip="Antivirali"/>
              </a:rPr>
              <a:t>antivirali</a:t>
            </a:r>
            <a:r>
              <a:rPr lang="it-IT" dirty="0">
                <a:latin typeface="Arial" panose="020B0604020202020204" pitchFamily="34" charset="0"/>
              </a:rPr>
              <a:t> ed </a:t>
            </a:r>
            <a:r>
              <a:rPr lang="it-IT" dirty="0">
                <a:latin typeface="Arial" panose="020B0604020202020204" pitchFamily="34" charset="0"/>
                <a:hlinkClick r:id="rId5" tooltip="Antinfiammatorio"/>
              </a:rPr>
              <a:t>antinfiammatorie</a:t>
            </a:r>
            <a:r>
              <a:rPr lang="it-IT" dirty="0">
                <a:latin typeface="Arial" panose="020B0604020202020204" pitchFamily="34" charset="0"/>
              </a:rPr>
              <a:t> e viene indicato contro i </a:t>
            </a:r>
            <a:r>
              <a:rPr lang="it-IT" dirty="0">
                <a:latin typeface="Arial" panose="020B0604020202020204" pitchFamily="34" charset="0"/>
                <a:hlinkClick r:id="rId6" tooltip="Reumatismi"/>
              </a:rPr>
              <a:t>reumatismi</a:t>
            </a:r>
            <a:r>
              <a:rPr lang="it-IT" dirty="0">
                <a:latin typeface="Arial" panose="020B0604020202020204" pitchFamily="34" charset="0"/>
              </a:rPr>
              <a:t>; come insetticida può essere utile per eliminare i parassiti, stimola il sistema </a:t>
            </a:r>
            <a:r>
              <a:rPr lang="it-IT" dirty="0" smtClean="0">
                <a:latin typeface="Arial" panose="020B0604020202020204" pitchFamily="34" charset="0"/>
              </a:rPr>
              <a:t>immunitario</a:t>
            </a:r>
            <a:r>
              <a:rPr lang="it-IT" dirty="0">
                <a:latin typeface="Arial" panose="020B0604020202020204" pitchFamily="34" charset="0"/>
              </a:rPr>
              <a:t> </a:t>
            </a:r>
            <a:r>
              <a:rPr lang="it-IT" dirty="0" smtClean="0">
                <a:latin typeface="Arial" panose="020B0604020202020204" pitchFamily="34" charset="0"/>
              </a:rPr>
              <a:t>ed </a:t>
            </a:r>
            <a:r>
              <a:rPr lang="it-IT" dirty="0">
                <a:latin typeface="Arial" panose="020B0604020202020204" pitchFamily="34" charset="0"/>
              </a:rPr>
              <a:t>è antinevralgico. È utilizzato nella cura delle </a:t>
            </a:r>
            <a:r>
              <a:rPr lang="it-IT" dirty="0">
                <a:latin typeface="Arial" panose="020B0604020202020204" pitchFamily="34" charset="0"/>
                <a:hlinkClick r:id="rId7" tooltip="Vescica"/>
              </a:rPr>
              <a:t>vesciche</a:t>
            </a:r>
            <a:r>
              <a:rPr lang="it-IT" dirty="0">
                <a:latin typeface="Arial" panose="020B0604020202020204" pitchFamily="34" charset="0"/>
              </a:rPr>
              <a:t> causate da varicella, herpes </a:t>
            </a:r>
            <a:r>
              <a:rPr lang="it-IT" dirty="0" smtClean="0">
                <a:latin typeface="Arial" panose="020B0604020202020204" pitchFamily="34" charset="0"/>
              </a:rPr>
              <a:t>labiale</a:t>
            </a:r>
            <a:r>
              <a:rPr lang="it-IT" dirty="0">
                <a:latin typeface="Arial" panose="020B0604020202020204" pitchFamily="34" charset="0"/>
              </a:rPr>
              <a:t> </a:t>
            </a:r>
            <a:r>
              <a:rPr lang="it-IT" dirty="0" smtClean="0">
                <a:latin typeface="Arial" panose="020B0604020202020204" pitchFamily="34" charset="0"/>
              </a:rPr>
              <a:t>e</a:t>
            </a:r>
            <a:r>
              <a:rPr lang="it-IT" dirty="0">
                <a:latin typeface="Arial" panose="020B0604020202020204" pitchFamily="34" charset="0"/>
              </a:rPr>
              <a:t> </a:t>
            </a:r>
            <a:r>
              <a:rPr lang="it-IT" dirty="0">
                <a:latin typeface="Arial" panose="020B0604020202020204" pitchFamily="34" charset="0"/>
                <a:hlinkClick r:id="rId8" tooltip="Fuoco di Sant'Antonio"/>
              </a:rPr>
              <a:t>fuoco di Sant'Antonio</a:t>
            </a:r>
            <a:r>
              <a:rPr lang="it-IT" dirty="0" smtClean="0">
                <a:latin typeface="Arial" panose="020B0604020202020204" pitchFamily="34" charset="0"/>
              </a:rPr>
              <a:t>.</a:t>
            </a:r>
            <a:endParaRPr lang="it-IT" dirty="0"/>
          </a:p>
        </p:txBody>
      </p:sp>
      <p:pic>
        <p:nvPicPr>
          <p:cNvPr id="2" name="Immagin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19468" y="1137569"/>
            <a:ext cx="3272532" cy="4363376"/>
          </a:xfrm>
          <a:prstGeom prst="rect">
            <a:avLst/>
          </a:prstGeom>
          <a:ln>
            <a:noFill/>
          </a:ln>
          <a:effectLst>
            <a:softEdge rad="112500"/>
          </a:effectLst>
        </p:spPr>
      </p:pic>
      <p:pic>
        <p:nvPicPr>
          <p:cNvPr id="3" name="Immagin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08596" y="3588326"/>
            <a:ext cx="4830618" cy="3269674"/>
          </a:xfrm>
          <a:prstGeom prst="rect">
            <a:avLst/>
          </a:prstGeom>
          <a:ln>
            <a:noFill/>
          </a:ln>
          <a:effectLst>
            <a:softEdge rad="112500"/>
          </a:effectLst>
        </p:spPr>
      </p:pic>
    </p:spTree>
    <p:extLst>
      <p:ext uri="{BB962C8B-B14F-4D97-AF65-F5344CB8AC3E}">
        <p14:creationId xmlns:p14="http://schemas.microsoft.com/office/powerpoint/2010/main" val="3948135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sp useBgFill="1">
        <p:nvSpPr>
          <p:cNvPr id="46" name="Rettangolo 45">
            <a:extLst>
              <a:ext uri="{FF2B5EF4-FFF2-40B4-BE49-F238E27FC236}">
                <a16:creationId xmlns:a16="http://schemas.microsoft.com/office/drawing/2014/main" id="{8F3CF990-ACB8-443A-BB74-D36EC8A00B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pic>
        <p:nvPicPr>
          <p:cNvPr id="48" name="Immagine 47">
            <a:extLst>
              <a:ext uri="{FF2B5EF4-FFF2-40B4-BE49-F238E27FC236}">
                <a16:creationId xmlns:a16="http://schemas.microsoft.com/office/drawing/2014/main" id="{00B98862-BEE1-44FB-A335-A1B9106B445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50" name="Figura a mano libera: Forma 49">
            <a:extLst>
              <a:ext uri="{FF2B5EF4-FFF2-40B4-BE49-F238E27FC236}">
                <a16:creationId xmlns:a16="http://schemas.microsoft.com/office/drawing/2014/main" id="{65F94F98-3A57-49AA-838E-91AAF600B6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52" name="Immagine 51">
            <a:extLst>
              <a:ext uri="{FF2B5EF4-FFF2-40B4-BE49-F238E27FC236}">
                <a16:creationId xmlns:a16="http://schemas.microsoft.com/office/drawing/2014/main" id="{7185CF21-0594-48C0-9F3E-254D6BCE9D9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45489" y="-5487"/>
            <a:ext cx="12189867" cy="6858000"/>
          </a:xfrm>
          <a:prstGeom prst="rect">
            <a:avLst/>
          </a:prstGeom>
        </p:spPr>
      </p:pic>
      <p:sp>
        <p:nvSpPr>
          <p:cNvPr id="54" name="Rettangolo 53">
            <a:extLst>
              <a:ext uri="{FF2B5EF4-FFF2-40B4-BE49-F238E27FC236}">
                <a16:creationId xmlns:a16="http://schemas.microsoft.com/office/drawing/2014/main" id="{A0B5529D-5CAA-4BF2-B5C9-34705E7661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 name="Figura a mano libera: Forma 55">
            <a:extLst>
              <a:ext uri="{FF2B5EF4-FFF2-40B4-BE49-F238E27FC236}">
                <a16:creationId xmlns:a16="http://schemas.microsoft.com/office/drawing/2014/main" id="{FBD68200-BC03-4015-860B-CD5C30CD76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9910" y="0"/>
            <a:ext cx="7869544"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996">
                <a:srgbClr val="1F2D29">
                  <a:alpha val="4000"/>
                </a:srgbClr>
              </a:gs>
              <a:gs pos="20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58" name="Ovale 57">
            <a:extLst>
              <a:ext uri="{FF2B5EF4-FFF2-40B4-BE49-F238E27FC236}">
                <a16:creationId xmlns:a16="http://schemas.microsoft.com/office/drawing/2014/main" id="{332A6F87-AC28-4AA8-B8A6-AEBC67BD0D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2282700"/>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2" name="Titolo 1">
            <a:extLst>
              <a:ext uri="{FF2B5EF4-FFF2-40B4-BE49-F238E27FC236}">
                <a16:creationId xmlns:a16="http://schemas.microsoft.com/office/drawing/2014/main" id="{12D3C9CC-F0AD-4F56-9B0F-18ED29C3B4C9}"/>
              </a:ext>
            </a:extLst>
          </p:cNvPr>
          <p:cNvSpPr>
            <a:spLocks noGrp="1"/>
          </p:cNvSpPr>
          <p:nvPr>
            <p:ph type="ctrTitle"/>
          </p:nvPr>
        </p:nvSpPr>
        <p:spPr>
          <a:xfrm>
            <a:off x="3585439" y="136815"/>
            <a:ext cx="5021122" cy="1458502"/>
          </a:xfrm>
        </p:spPr>
        <p:txBody>
          <a:bodyPr rtlCol="0">
            <a:normAutofit/>
          </a:bodyPr>
          <a:lstStyle/>
          <a:p>
            <a:pPr algn="l"/>
            <a:r>
              <a:rPr lang="it-IT" sz="8000" b="1" dirty="0" smtClean="0">
                <a:ln w="9525">
                  <a:solidFill>
                    <a:schemeClr val="bg1"/>
                  </a:solidFill>
                  <a:prstDash val="solid"/>
                </a:ln>
                <a:effectLst>
                  <a:outerShdw blurRad="12700" dist="38100" dir="2700000" algn="tl" rotWithShape="0">
                    <a:schemeClr val="bg1">
                      <a:lumMod val="50000"/>
                    </a:schemeClr>
                  </a:outerShdw>
                </a:effectLst>
              </a:rPr>
              <a:t>GINEPRO</a:t>
            </a:r>
            <a:endParaRPr lang="it-IT" sz="8000" dirty="0"/>
          </a:p>
        </p:txBody>
      </p:sp>
      <p:pic>
        <p:nvPicPr>
          <p:cNvPr id="5" name="Immagin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0836" y="1324008"/>
            <a:ext cx="7212073" cy="5409053"/>
          </a:xfrm>
          <a:prstGeom prst="rect">
            <a:avLst/>
          </a:prstGeom>
          <a:ln>
            <a:noFill/>
          </a:ln>
          <a:effectLst>
            <a:softEdge rad="112500"/>
          </a:effectLst>
        </p:spPr>
      </p:pic>
    </p:spTree>
    <p:extLst>
      <p:ext uri="{BB962C8B-B14F-4D97-AF65-F5344CB8AC3E}">
        <p14:creationId xmlns:p14="http://schemas.microsoft.com/office/powerpoint/2010/main" val="959964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Office_36805633_TF45439525.potx" id="{D83DC5F7-F8DD-4986-A897-92C94758B1B7}" vid="{8F79B3FE-B811-40E0-AD46-85A327BF3878}"/>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A15A3BA9-6D02-4532-AB7C-88A97C6EE2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09D4EA3-187B-4130-8E4D-A4F81F967848}">
  <ds:schemaRefs>
    <ds:schemaRef ds:uri="http://schemas.microsoft.com/sharepoint/v3/contenttype/forms"/>
  </ds:schemaRefs>
</ds:datastoreItem>
</file>

<file path=customXml/itemProps3.xml><?xml version="1.0" encoding="utf-8"?>
<ds:datastoreItem xmlns:ds="http://schemas.openxmlformats.org/officeDocument/2006/customXml" ds:itemID="{6E38766F-4A4C-4A97-A586-D473DB738966}">
  <ds:schemaRefs>
    <ds:schemaRef ds:uri="http://purl.org/dc/dcmitype/"/>
    <ds:schemaRef ds:uri="http://purl.org/dc/terms/"/>
    <ds:schemaRef ds:uri="http://www.w3.org/XML/1998/namespace"/>
    <ds:schemaRef ds:uri="http://schemas.openxmlformats.org/package/2006/metadata/core-properties"/>
    <ds:schemaRef ds:uri="http://schemas.microsoft.com/office/infopath/2007/PartnerControls"/>
    <ds:schemaRef ds:uri="16c05727-aa75-4e4a-9b5f-8a80a1165891"/>
    <ds:schemaRef ds:uri="http://schemas.microsoft.com/office/2006/metadata/properties"/>
    <ds:schemaRef ds:uri="71af3243-3dd4-4a8d-8c0d-dd76da1f02a5"/>
    <ds:schemaRef ds:uri="http://schemas.microsoft.com/office/2006/documentManagement/typ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Modello Madison</Template>
  <TotalTime>0</TotalTime>
  <Words>2116</Words>
  <Application>Microsoft Office PowerPoint</Application>
  <PresentationFormat>Widescreen</PresentationFormat>
  <Paragraphs>133</Paragraphs>
  <Slides>34</Slides>
  <Notes>8</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34</vt:i4>
      </vt:variant>
    </vt:vector>
  </HeadingPairs>
  <TitlesOfParts>
    <vt:vector size="41" baseType="lpstr">
      <vt:lpstr>Algerian</vt:lpstr>
      <vt:lpstr>Arial</vt:lpstr>
      <vt:lpstr>Calibri</vt:lpstr>
      <vt:lpstr>MS Shell Dlg 2</vt:lpstr>
      <vt:lpstr>Wingdings</vt:lpstr>
      <vt:lpstr>Wingdings 3</vt:lpstr>
      <vt:lpstr>Madison</vt:lpstr>
      <vt:lpstr>Presentazione standard di PowerPoint</vt:lpstr>
      <vt:lpstr>Presentazione standard di PowerPoint</vt:lpstr>
      <vt:lpstr>LOCALITA’ IMBUTILLO</vt:lpstr>
      <vt:lpstr>Contesto fitoclimatico</vt:lpstr>
      <vt:lpstr>Presentazione standard di PowerPoint</vt:lpstr>
      <vt:lpstr>EUCALIPTO</vt:lpstr>
      <vt:lpstr>Presentazione standard di PowerPoint</vt:lpstr>
      <vt:lpstr>Presentazione standard di PowerPoint</vt:lpstr>
      <vt:lpstr>GINEPRO</vt:lpstr>
      <vt:lpstr>Presentazione standard di PowerPoint</vt:lpstr>
      <vt:lpstr>Presentazione standard di PowerPoint</vt:lpstr>
      <vt:lpstr>MIMOSA  MARINA</vt:lpstr>
      <vt:lpstr>Presentazione standard di PowerPoint</vt:lpstr>
      <vt:lpstr>Presentazione standard di PowerPoint</vt:lpstr>
      <vt:lpstr>PALUDE</vt:lpstr>
      <vt:lpstr>Presentazione standard di PowerPoint</vt:lpstr>
      <vt:lpstr>SPARTO PUNGENTE</vt:lpstr>
      <vt:lpstr>Presentazione standard di PowerPoint</vt:lpstr>
      <vt:lpstr>PINO MARITTIMO</vt:lpstr>
      <vt:lpstr>Presentazione standard di PowerPoint</vt:lpstr>
      <vt:lpstr>Presentazione standard di PowerPoint</vt:lpstr>
      <vt:lpstr>PINO D’ ALEPPO</vt:lpstr>
      <vt:lpstr>Presentazione standard di PowerPoint</vt:lpstr>
      <vt:lpstr>Presentazione standard di PowerPoint</vt:lpstr>
      <vt:lpstr>PINO DOMESTICO</vt:lpstr>
      <vt:lpstr>Presentazione standard di PowerPoint</vt:lpstr>
      <vt:lpstr>Presentazione standard di PowerPoint</vt:lpstr>
      <vt:lpstr>PISTACIA LENTISCUS</vt:lpstr>
      <vt:lpstr>Presentazione standard di PowerPoint</vt:lpstr>
      <vt:lpstr>Presentazione standard di PowerPoint</vt:lpstr>
      <vt:lpstr>DUNE DELL’ ANGITOLA</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2020-02-13T14:58:24Z</dcterms:created>
  <dcterms:modified xsi:type="dcterms:W3CDTF">2020-03-02T07:42:28Z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