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FA0F2FD-989B-4CF7-B616-2918DAC1126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455ED68-1E47-40D1-AAE8-6823DE2A048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appe-dsa.blogspot.com/2017/04/torquato-tasso-e-la-gerusalemme-liberat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TORQUATO TASSO </a:t>
            </a:r>
            <a:br>
              <a:rPr lang="it-IT" dirty="0" smtClean="0"/>
            </a:br>
            <a:r>
              <a:rPr lang="it-IT" dirty="0" smtClean="0"/>
              <a:t>(1544 – 1595)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/>
              <a:t>LETTERATURA ITALIANA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84784"/>
            <a:ext cx="2664974" cy="365828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10340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LA GERUSALEMME LIBERATA </a:t>
            </a:r>
            <a:br>
              <a:rPr lang="it-IT" dirty="0"/>
            </a:br>
            <a:r>
              <a:rPr lang="it-IT" dirty="0"/>
              <a:t>- </a:t>
            </a:r>
            <a:r>
              <a:rPr lang="it-IT" dirty="0" smtClean="0"/>
              <a:t>lo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Tasso usa </a:t>
            </a:r>
            <a:r>
              <a:rPr lang="it-IT" dirty="0"/>
              <a:t>uno </a:t>
            </a:r>
            <a:r>
              <a:rPr lang="it-IT" b="1" dirty="0"/>
              <a:t>stile solenne</a:t>
            </a:r>
            <a:r>
              <a:rPr lang="it-IT" dirty="0"/>
              <a:t>, caratterizzato da periodi lunghi e complessi e dall’uso di termini </a:t>
            </a:r>
            <a:r>
              <a:rPr lang="it-IT" dirty="0" smtClean="0"/>
              <a:t>rari, </a:t>
            </a:r>
            <a:r>
              <a:rPr lang="it-IT" dirty="0"/>
              <a:t>ricercati, che servono a innalzare il </a:t>
            </a:r>
            <a:r>
              <a:rPr lang="it-IT" dirty="0" smtClean="0"/>
              <a:t>registro. </a:t>
            </a:r>
          </a:p>
          <a:p>
            <a:r>
              <a:rPr lang="it-IT" b="1" dirty="0" smtClean="0"/>
              <a:t>L’atmosfera è severa e malinconica </a:t>
            </a:r>
            <a:r>
              <a:rPr lang="it-IT" dirty="0" smtClean="0"/>
              <a:t>e riflette il difficile periodo storico (Controriforma) in cui l’autore compone la sua opera.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314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Cliccando sul seguente link troverete una mappa concettuale della </a:t>
            </a:r>
            <a:r>
              <a:rPr lang="it-IT" i="1" dirty="0" smtClean="0"/>
              <a:t>Gerusalemme </a:t>
            </a:r>
            <a:r>
              <a:rPr lang="it-IT" i="1" dirty="0" smtClean="0"/>
              <a:t>liberata </a:t>
            </a:r>
            <a:r>
              <a:rPr lang="it-IT" dirty="0" smtClean="0"/>
              <a:t>che vi può aiutare nello studio:</a:t>
            </a:r>
          </a:p>
          <a:p>
            <a:endParaRPr lang="it-IT" dirty="0"/>
          </a:p>
          <a:p>
            <a:r>
              <a:rPr lang="it-IT" dirty="0">
                <a:hlinkClick r:id="rId2"/>
              </a:rPr>
              <a:t>http://mappe-dsa.blogspot.com/2017/04/torquato-tasso-e-la-gerusalemme-liberata.html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215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VITA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1544</a:t>
            </a:r>
            <a:r>
              <a:rPr lang="it-IT" dirty="0" smtClean="0"/>
              <a:t>: nasce </a:t>
            </a:r>
            <a:r>
              <a:rPr lang="it-IT" dirty="0"/>
              <a:t>a </a:t>
            </a:r>
            <a:r>
              <a:rPr lang="it-IT" dirty="0" smtClean="0"/>
              <a:t>Sorrento;</a:t>
            </a:r>
          </a:p>
          <a:p>
            <a:r>
              <a:rPr lang="it-IT" b="1" dirty="0" smtClean="0"/>
              <a:t>1565</a:t>
            </a:r>
            <a:r>
              <a:rPr lang="it-IT" dirty="0" smtClean="0"/>
              <a:t>: </a:t>
            </a:r>
            <a:r>
              <a:rPr lang="it-IT" dirty="0"/>
              <a:t>viene assunto </a:t>
            </a:r>
            <a:r>
              <a:rPr lang="it-IT" dirty="0" smtClean="0"/>
              <a:t>da Alfonso II </a:t>
            </a:r>
            <a:r>
              <a:rPr lang="it-IT" dirty="0"/>
              <a:t>d’Este, </a:t>
            </a:r>
            <a:r>
              <a:rPr lang="it-IT" dirty="0" smtClean="0"/>
              <a:t>ed inizia a lavorare </a:t>
            </a:r>
            <a:r>
              <a:rPr lang="it-IT" dirty="0"/>
              <a:t>alla </a:t>
            </a:r>
            <a:r>
              <a:rPr lang="it-IT" i="1" dirty="0"/>
              <a:t>Gerusalemme liberata </a:t>
            </a:r>
            <a:r>
              <a:rPr lang="it-IT" dirty="0" smtClean="0"/>
              <a:t>(ultimata nel 1575)e </a:t>
            </a:r>
            <a:r>
              <a:rPr lang="it-IT" dirty="0"/>
              <a:t>a un’opera teatrale </a:t>
            </a:r>
            <a:r>
              <a:rPr lang="it-IT" dirty="0" smtClean="0"/>
              <a:t>intitolata </a:t>
            </a:r>
            <a:r>
              <a:rPr lang="it-IT" i="1" dirty="0" smtClean="0"/>
              <a:t>Aminta</a:t>
            </a:r>
            <a:r>
              <a:rPr lang="it-IT" dirty="0"/>
              <a:t>;</a:t>
            </a:r>
            <a:endParaRPr lang="it-IT" dirty="0" smtClean="0"/>
          </a:p>
          <a:p>
            <a:r>
              <a:rPr lang="it-IT" b="1" dirty="0" smtClean="0"/>
              <a:t>1575</a:t>
            </a:r>
            <a:r>
              <a:rPr lang="it-IT" dirty="0" smtClean="0"/>
              <a:t>: si manifestano i primi segni di squilibrio nervoso. Ansia, sensi di colpa e paure di tipo religioso lo tormentano fino a portarlo alla follia.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944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VITA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1579</a:t>
            </a:r>
            <a:r>
              <a:rPr lang="it-IT" dirty="0" smtClean="0"/>
              <a:t>: viene rinchiuso </a:t>
            </a:r>
            <a:r>
              <a:rPr lang="it-IT" b="1" dirty="0" smtClean="0"/>
              <a:t>nell’Ospedale di Sant’Anna</a:t>
            </a:r>
            <a:r>
              <a:rPr lang="it-IT" dirty="0" smtClean="0"/>
              <a:t>, in cui rimarrà per sette anni;</a:t>
            </a:r>
          </a:p>
          <a:p>
            <a:r>
              <a:rPr lang="it-IT" b="1" dirty="0" smtClean="0"/>
              <a:t>1580</a:t>
            </a:r>
            <a:r>
              <a:rPr lang="it-IT" dirty="0" smtClean="0"/>
              <a:t>: viene </a:t>
            </a:r>
            <a:r>
              <a:rPr lang="it-IT" dirty="0"/>
              <a:t>pubblicata a sua insaputa la </a:t>
            </a:r>
            <a:r>
              <a:rPr lang="it-IT" i="1" dirty="0"/>
              <a:t>Gerusalemme </a:t>
            </a:r>
            <a:r>
              <a:rPr lang="it-IT" i="1" dirty="0" smtClean="0"/>
              <a:t>liberata. </a:t>
            </a:r>
            <a:r>
              <a:rPr lang="it-IT" dirty="0" smtClean="0"/>
              <a:t>L’opera ottiene un enorme successo;</a:t>
            </a:r>
            <a:endParaRPr lang="it-IT" i="1" dirty="0" smtClean="0"/>
          </a:p>
          <a:p>
            <a:r>
              <a:rPr lang="it-IT" b="1" dirty="0" smtClean="0"/>
              <a:t>1586</a:t>
            </a:r>
            <a:r>
              <a:rPr lang="it-IT" dirty="0" smtClean="0"/>
              <a:t>: torna in libertà e riscrive il poema </a:t>
            </a:r>
            <a:r>
              <a:rPr lang="it-IT" dirty="0"/>
              <a:t>per conformarlo </a:t>
            </a:r>
            <a:r>
              <a:rPr lang="it-IT" dirty="0" smtClean="0"/>
              <a:t>ai </a:t>
            </a:r>
            <a:r>
              <a:rPr lang="it-IT" dirty="0"/>
              <a:t>princìpi della </a:t>
            </a:r>
            <a:r>
              <a:rPr lang="it-IT" dirty="0" smtClean="0"/>
              <a:t>Controriforma. Nel </a:t>
            </a:r>
            <a:r>
              <a:rPr lang="it-IT" b="1" dirty="0" smtClean="0"/>
              <a:t>1593</a:t>
            </a:r>
            <a:r>
              <a:rPr lang="it-IT" dirty="0" smtClean="0"/>
              <a:t> viene pubblicata la</a:t>
            </a:r>
            <a:r>
              <a:rPr lang="it-IT" dirty="0"/>
              <a:t> </a:t>
            </a:r>
            <a:r>
              <a:rPr lang="it-IT" i="1" dirty="0"/>
              <a:t>Gerusalemme </a:t>
            </a:r>
            <a:r>
              <a:rPr lang="it-IT" i="1" dirty="0" smtClean="0"/>
              <a:t>conquistata</a:t>
            </a:r>
            <a:r>
              <a:rPr lang="it-IT" dirty="0" smtClean="0"/>
              <a:t>;</a:t>
            </a:r>
          </a:p>
          <a:p>
            <a:r>
              <a:rPr lang="it-IT" b="1" dirty="0" smtClean="0"/>
              <a:t>1595</a:t>
            </a:r>
            <a:r>
              <a:rPr lang="it-IT" dirty="0" smtClean="0"/>
              <a:t>: muore a Roma.</a:t>
            </a:r>
          </a:p>
        </p:txBody>
      </p:sp>
    </p:spTree>
    <p:extLst>
      <p:ext uri="{BB962C8B-B14F-4D97-AF65-F5344CB8AC3E}">
        <p14:creationId xmlns:p14="http://schemas.microsoft.com/office/powerpoint/2010/main" val="20466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LA GERUSALEMME LIBERATA </a:t>
            </a:r>
            <a:br>
              <a:rPr lang="it-IT" dirty="0" smtClean="0"/>
            </a:br>
            <a:r>
              <a:rPr lang="it-IT" dirty="0" smtClean="0"/>
              <a:t>- l’argomento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 </a:t>
            </a:r>
            <a:r>
              <a:rPr lang="it-IT" i="1" dirty="0"/>
              <a:t>Gerusalemme liberata</a:t>
            </a:r>
            <a:r>
              <a:rPr lang="it-IT" dirty="0"/>
              <a:t> è un </a:t>
            </a:r>
            <a:r>
              <a:rPr lang="it-IT" dirty="0" smtClean="0"/>
              <a:t>poema epico composto da venti canti, in ottave di endecasillabi.</a:t>
            </a:r>
          </a:p>
          <a:p>
            <a:r>
              <a:rPr lang="it-IT" dirty="0" smtClean="0"/>
              <a:t>Il poema si basa su un fatto storico realmente accaduto: la </a:t>
            </a:r>
            <a:r>
              <a:rPr lang="it-IT" b="1" dirty="0" smtClean="0"/>
              <a:t>Prima crociata </a:t>
            </a:r>
            <a:r>
              <a:rPr lang="it-IT" dirty="0" smtClean="0"/>
              <a:t>(1096-1099), combattuta dai cristiani, guidati da </a:t>
            </a:r>
            <a:r>
              <a:rPr lang="it-IT" b="1" dirty="0" smtClean="0"/>
              <a:t>Goffredo di Buglione</a:t>
            </a:r>
            <a:r>
              <a:rPr lang="it-IT" dirty="0" smtClean="0"/>
              <a:t>, per liberare Gerusalemme, occupata dai Saraceni di </a:t>
            </a:r>
            <a:r>
              <a:rPr lang="it-IT" b="1" dirty="0" smtClean="0"/>
              <a:t>Solimano</a:t>
            </a:r>
            <a:r>
              <a:rPr lang="it-IT" dirty="0" smtClean="0"/>
              <a:t>, comandati da </a:t>
            </a:r>
            <a:r>
              <a:rPr lang="it-IT" b="1" dirty="0" smtClean="0"/>
              <a:t>Argante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7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LA GERUSALEMME LIBERATA </a:t>
            </a:r>
            <a:br>
              <a:rPr lang="it-IT" dirty="0"/>
            </a:br>
            <a:r>
              <a:rPr lang="it-IT" dirty="0"/>
              <a:t>- l’argomento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Fra i crociati si distinguono </a:t>
            </a:r>
            <a:r>
              <a:rPr lang="it-IT" b="1" dirty="0" smtClean="0"/>
              <a:t>Tancredi</a:t>
            </a:r>
            <a:r>
              <a:rPr lang="it-IT" dirty="0" smtClean="0"/>
              <a:t> e </a:t>
            </a:r>
            <a:r>
              <a:rPr lang="it-IT" b="1" dirty="0" smtClean="0"/>
              <a:t>Rinaldo</a:t>
            </a:r>
            <a:r>
              <a:rPr lang="it-IT" dirty="0" smtClean="0"/>
              <a:t>, il capostipite della casa d’Este</a:t>
            </a:r>
            <a:r>
              <a:rPr lang="it-IT" dirty="0"/>
              <a:t>.</a:t>
            </a:r>
            <a:endParaRPr lang="it-IT" dirty="0" smtClean="0"/>
          </a:p>
          <a:p>
            <a:r>
              <a:rPr lang="it-IT" dirty="0"/>
              <a:t>L’argomento scelto da Tasso, benché appartenente al passato, è di grande attualità</a:t>
            </a:r>
            <a:r>
              <a:rPr lang="it-IT" dirty="0" smtClean="0"/>
              <a:t>: </a:t>
            </a:r>
            <a:r>
              <a:rPr lang="it-IT" dirty="0"/>
              <a:t>in quegli anni i </a:t>
            </a:r>
            <a:r>
              <a:rPr lang="it-IT" dirty="0" smtClean="0"/>
              <a:t>Turchi, di fede musulmana,  minacciavano il mondo cristiano.</a:t>
            </a:r>
          </a:p>
          <a:p>
            <a:r>
              <a:rPr lang="it-IT" dirty="0" smtClean="0"/>
              <a:t>Al racconto epico dell’assedio, s’intrecciano storie d’amore tra eroi cristiani ed eroine musulmane: Erminia si innamora di Tancredi; Tancredi ama Clorinda, guerriera saracena. </a:t>
            </a:r>
          </a:p>
          <a:p>
            <a:r>
              <a:rPr lang="it-IT" dirty="0" smtClean="0"/>
              <a:t>Ai temi della guerra e dell’amore si aggiunge il </a:t>
            </a:r>
            <a:r>
              <a:rPr lang="it-IT" b="1" dirty="0" smtClean="0"/>
              <a:t>sentimento religioso</a:t>
            </a:r>
            <a:r>
              <a:rPr lang="it-IT" dirty="0" smtClean="0"/>
              <a:t>, visto come unica speranza di salvezza.</a:t>
            </a:r>
          </a:p>
        </p:txBody>
      </p:sp>
    </p:spTree>
    <p:extLst>
      <p:ext uri="{BB962C8B-B14F-4D97-AF65-F5344CB8AC3E}">
        <p14:creationId xmlns:p14="http://schemas.microsoft.com/office/powerpoint/2010/main" val="23904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LA GERUSALEMME LIBERATA </a:t>
            </a:r>
            <a:br>
              <a:rPr lang="it-IT" dirty="0"/>
            </a:br>
            <a:r>
              <a:rPr lang="it-IT" dirty="0"/>
              <a:t>- </a:t>
            </a:r>
            <a:r>
              <a:rPr lang="it-IT" dirty="0" smtClean="0"/>
              <a:t>la trama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4057676"/>
          </a:xfrm>
        </p:spPr>
        <p:txBody>
          <a:bodyPr numCol="1">
            <a:normAutofit/>
          </a:bodyPr>
          <a:lstStyle/>
          <a:p>
            <a:r>
              <a:rPr lang="it-IT" dirty="0" smtClean="0"/>
              <a:t>In seguito al duello tra </a:t>
            </a:r>
            <a:r>
              <a:rPr lang="it-IT" b="1" dirty="0" smtClean="0"/>
              <a:t>Argante</a:t>
            </a:r>
            <a:r>
              <a:rPr lang="it-IT" dirty="0" smtClean="0"/>
              <a:t> e </a:t>
            </a:r>
            <a:r>
              <a:rPr lang="it-IT" b="1" dirty="0" smtClean="0"/>
              <a:t>Tancredi</a:t>
            </a:r>
            <a:r>
              <a:rPr lang="it-IT" dirty="0" smtClean="0"/>
              <a:t>, la musulmana Erminia, innamorata </a:t>
            </a:r>
            <a:r>
              <a:rPr lang="it-IT" dirty="0"/>
              <a:t>di quest'ultimo, penetra nel campo nemico per </a:t>
            </a:r>
            <a:r>
              <a:rPr lang="it-IT" dirty="0" smtClean="0"/>
              <a:t>curargli </a:t>
            </a:r>
            <a:r>
              <a:rPr lang="it-IT" dirty="0"/>
              <a:t>le </a:t>
            </a:r>
            <a:r>
              <a:rPr lang="it-IT" dirty="0" smtClean="0"/>
              <a:t>ferite ma</a:t>
            </a:r>
            <a:r>
              <a:rPr lang="it-IT" dirty="0"/>
              <a:t>, scoperta, è costretta alla </a:t>
            </a:r>
            <a:r>
              <a:rPr lang="it-IT" dirty="0" smtClean="0"/>
              <a:t>fuga.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Tancredi</a:t>
            </a:r>
            <a:r>
              <a:rPr lang="it-IT" dirty="0"/>
              <a:t>, avendo scambiato Erminia per la guerriera saracena </a:t>
            </a:r>
            <a:r>
              <a:rPr lang="it-IT" b="1" dirty="0"/>
              <a:t>Clorinda</a:t>
            </a:r>
            <a:r>
              <a:rPr lang="it-IT" dirty="0"/>
              <a:t>, della quale è innamorato, la insegue, ma finisce prigioniero degli incantesimi </a:t>
            </a:r>
            <a:r>
              <a:rPr lang="it-IT" dirty="0" smtClean="0"/>
              <a:t>della maga  </a:t>
            </a:r>
            <a:r>
              <a:rPr lang="it-IT" b="1" dirty="0"/>
              <a:t>Armida</a:t>
            </a:r>
            <a:r>
              <a:rPr lang="it-IT" dirty="0"/>
              <a:t>, inviata dal demonio.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74228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LA GERUSALEMME LIBERATA </a:t>
            </a:r>
            <a:br>
              <a:rPr lang="it-IT" dirty="0"/>
            </a:br>
            <a:r>
              <a:rPr lang="it-IT" dirty="0"/>
              <a:t>- la trama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Intanto </a:t>
            </a:r>
            <a:r>
              <a:rPr lang="it-IT" dirty="0"/>
              <a:t>l'esercito </a:t>
            </a:r>
            <a:r>
              <a:rPr lang="it-IT" dirty="0" smtClean="0"/>
              <a:t>cristiano</a:t>
            </a:r>
            <a:r>
              <a:rPr lang="it-IT" dirty="0"/>
              <a:t>, dopo essere stato scosso da tumulti interni suscitati dai diavoli e attaccato dai </a:t>
            </a:r>
            <a:r>
              <a:rPr lang="it-IT" dirty="0" smtClean="0"/>
              <a:t>saraceni </a:t>
            </a:r>
            <a:r>
              <a:rPr lang="it-IT" dirty="0"/>
              <a:t>di </a:t>
            </a:r>
            <a:r>
              <a:rPr lang="it-IT" dirty="0" smtClean="0"/>
              <a:t>Solimano</a:t>
            </a:r>
            <a:r>
              <a:rPr lang="it-IT" dirty="0"/>
              <a:t>, prende d'assalto </a:t>
            </a:r>
            <a:r>
              <a:rPr lang="it-IT" dirty="0" smtClean="0"/>
              <a:t>Gerusalemme.</a:t>
            </a:r>
          </a:p>
          <a:p>
            <a:r>
              <a:rPr lang="it-IT" dirty="0" smtClean="0"/>
              <a:t>Clorinda </a:t>
            </a:r>
            <a:r>
              <a:rPr lang="it-IT" dirty="0"/>
              <a:t>tenta di fermare l'offensiva, ma viene uccisa in duello da Tancredi, il quale, riconosciuta troppo tardi la sua amata, si dispera al punto da tentare il suicidio. </a:t>
            </a:r>
          </a:p>
        </p:txBody>
      </p:sp>
    </p:spTree>
    <p:extLst>
      <p:ext uri="{BB962C8B-B14F-4D97-AF65-F5344CB8AC3E}">
        <p14:creationId xmlns:p14="http://schemas.microsoft.com/office/powerpoint/2010/main" val="15794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LA GERUSALEMME LIBERATA </a:t>
            </a:r>
            <a:br>
              <a:rPr lang="it-IT" dirty="0"/>
            </a:br>
            <a:r>
              <a:rPr lang="it-IT" dirty="0"/>
              <a:t>- la trama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2"/>
            <a:ext cx="7920996" cy="4417716"/>
          </a:xfrm>
        </p:spPr>
        <p:txBody>
          <a:bodyPr>
            <a:normAutofit/>
          </a:bodyPr>
          <a:lstStyle/>
          <a:p>
            <a:r>
              <a:rPr lang="it-IT" sz="2800" dirty="0"/>
              <a:t>Dopo una spaventosa siccità inviata dal mago </a:t>
            </a:r>
            <a:r>
              <a:rPr lang="it-IT" sz="2800" dirty="0" smtClean="0"/>
              <a:t>Ismeno</a:t>
            </a:r>
            <a:r>
              <a:rPr lang="it-IT" sz="2800" dirty="0"/>
              <a:t>, che ha gettato un incantesimo sulla </a:t>
            </a:r>
            <a:r>
              <a:rPr lang="it-IT" sz="2800" dirty="0" smtClean="0"/>
              <a:t>Selva dalla </a:t>
            </a:r>
            <a:r>
              <a:rPr lang="it-IT" sz="2800" dirty="0"/>
              <a:t>quale i crociati traggono il legname per le macchine da guerra, Goffredo </a:t>
            </a:r>
            <a:r>
              <a:rPr lang="it-IT" sz="2800" dirty="0" smtClean="0"/>
              <a:t>manda </a:t>
            </a:r>
            <a:r>
              <a:rPr lang="it-IT" sz="2800" dirty="0"/>
              <a:t>alcuni dei suoi </a:t>
            </a:r>
            <a:r>
              <a:rPr lang="it-IT" sz="2800" dirty="0" smtClean="0"/>
              <a:t>eroi a </a:t>
            </a:r>
            <a:r>
              <a:rPr lang="it-IT" sz="2800" dirty="0"/>
              <a:t>liberare </a:t>
            </a:r>
            <a:r>
              <a:rPr lang="it-IT" sz="2800" dirty="0" smtClean="0"/>
              <a:t>il guerriero Rinaldo</a:t>
            </a:r>
            <a:r>
              <a:rPr lang="it-IT" sz="2800" dirty="0"/>
              <a:t>, prigioniero della maga </a:t>
            </a:r>
            <a:r>
              <a:rPr lang="it-IT" sz="2800" dirty="0" smtClean="0"/>
              <a:t>Armida.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00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LA GERUSALEMME LIBERATA </a:t>
            </a:r>
            <a:br>
              <a:rPr lang="it-IT" dirty="0"/>
            </a:br>
            <a:r>
              <a:rPr lang="it-IT" dirty="0"/>
              <a:t>- la trama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Rinaldo, libero, </a:t>
            </a:r>
            <a:r>
              <a:rPr lang="it-IT" dirty="0" smtClean="0"/>
              <a:t>spezza </a:t>
            </a:r>
            <a:r>
              <a:rPr lang="it-IT" dirty="0"/>
              <a:t>l’incantesimo e così, costruite altre macchine da guerra, i cristiani attaccano la città e danno inizio al </a:t>
            </a:r>
            <a:r>
              <a:rPr lang="it-IT" b="1" dirty="0"/>
              <a:t>duello finale</a:t>
            </a:r>
            <a:r>
              <a:rPr lang="it-IT" dirty="0"/>
              <a:t>: Argante è ucciso da Tancredi, </a:t>
            </a:r>
            <a:r>
              <a:rPr lang="it-IT" dirty="0" smtClean="0"/>
              <a:t>Rinaldo ritrova Armida e la convince a farsi cristiana. Gerusalemme è stata finalmente liberata e Goffredo si raccoglie in preghiera presso il Sacro Sepolcro.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961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149</TotalTime>
  <Words>424</Words>
  <Application>Microsoft Office PowerPoint</Application>
  <PresentationFormat>Presentazione su schermo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Austin</vt:lpstr>
      <vt:lpstr>TORQUATO TASSO  (1544 – 1595)</vt:lpstr>
      <vt:lpstr>LA VITA</vt:lpstr>
      <vt:lpstr>LA VITA</vt:lpstr>
      <vt:lpstr>LA GERUSALEMME LIBERATA  - l’argomento</vt:lpstr>
      <vt:lpstr>LA GERUSALEMME LIBERATA  - l’argomento</vt:lpstr>
      <vt:lpstr>LA GERUSALEMME LIBERATA  - la trama</vt:lpstr>
      <vt:lpstr>LA GERUSALEMME LIBERATA  - la trama</vt:lpstr>
      <vt:lpstr>LA GERUSALEMME LIBERATA  - la trama</vt:lpstr>
      <vt:lpstr>LA GERUSALEMME LIBERATA  - la trama</vt:lpstr>
      <vt:lpstr>LA GERUSALEMME LIBERATA  - lo stile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TORQUATO TASSO</dc:title>
  <dc:creator>CATERINA</dc:creator>
  <cp:lastModifiedBy>CATERINA</cp:lastModifiedBy>
  <cp:revision>16</cp:revision>
  <dcterms:created xsi:type="dcterms:W3CDTF">2020-03-07T16:26:49Z</dcterms:created>
  <dcterms:modified xsi:type="dcterms:W3CDTF">2020-03-07T19:17:15Z</dcterms:modified>
</cp:coreProperties>
</file>