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  <p:sldId id="263" r:id="rId7"/>
    <p:sldId id="262" r:id="rId8"/>
    <p:sldId id="258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D48749-EE70-400C-9BCF-1E61ECC70DF6}" type="datetimeFigureOut">
              <a:rPr lang="it-IT" smtClean="0"/>
              <a:t>13/03/2020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EF01932-D49D-4C04-BCE2-15DA8F9EE9F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dirty="0" smtClean="0"/>
              <a:t>IL</a:t>
            </a:r>
            <a:br>
              <a:rPr lang="it-IT" sz="2400" dirty="0" smtClean="0"/>
            </a:br>
            <a:r>
              <a:rPr lang="it-IT" sz="2400" dirty="0" smtClean="0"/>
              <a:t>CREPUSCOLARISMO</a:t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dirty="0"/>
              <a:t>G. GOZZANO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6649">
            <a:off x="1116814" y="1354987"/>
            <a:ext cx="2514285" cy="360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859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L’ Ermetismo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Il nuovo poeta tende a un </a:t>
            </a:r>
            <a:r>
              <a:rPr lang="it-IT" b="1" dirty="0"/>
              <a:t>linguaggio essenziale</a:t>
            </a:r>
            <a:r>
              <a:rPr lang="it-IT" dirty="0"/>
              <a:t>, </a:t>
            </a:r>
            <a:r>
              <a:rPr lang="it-IT" b="1" dirty="0"/>
              <a:t>allusivo</a:t>
            </a:r>
            <a:r>
              <a:rPr lang="it-IT" dirty="0"/>
              <a:t> ed </a:t>
            </a:r>
            <a:r>
              <a:rPr lang="it-IT" b="1" dirty="0"/>
              <a:t>evocativo</a:t>
            </a:r>
            <a:r>
              <a:rPr lang="it-IT" dirty="0"/>
              <a:t> che fa grande uso dell'analogia , della metafora, della similitudine. La sintassi è semplificata, la punteggiatura talvolta abolita e grande rilievo viene dato agli spazi bianchi e le pause. </a:t>
            </a:r>
            <a:endParaRPr lang="it-IT" dirty="0" smtClean="0"/>
          </a:p>
          <a:p>
            <a:r>
              <a:rPr lang="it-IT" dirty="0" smtClean="0"/>
              <a:t>I </a:t>
            </a:r>
            <a:r>
              <a:rPr lang="it-IT" dirty="0"/>
              <a:t>poeti più rappresentativi dell'Ermetismo sono </a:t>
            </a:r>
            <a:r>
              <a:rPr lang="it-IT" b="1" dirty="0"/>
              <a:t>Giuseppe</a:t>
            </a:r>
            <a:r>
              <a:rPr lang="it-IT" dirty="0"/>
              <a:t> </a:t>
            </a:r>
            <a:r>
              <a:rPr lang="it-IT" b="1" dirty="0"/>
              <a:t>Ungaretti</a:t>
            </a:r>
            <a:r>
              <a:rPr lang="it-IT" dirty="0"/>
              <a:t>  e </a:t>
            </a:r>
            <a:r>
              <a:rPr lang="it-IT" b="1" dirty="0"/>
              <a:t>Salvatore Quasimodo</a:t>
            </a:r>
            <a:r>
              <a:rPr lang="it-IT" dirty="0"/>
              <a:t> anche se quest'ultimo, dopo gli esordi, si staccherà dal movimento  mentre </a:t>
            </a:r>
            <a:r>
              <a:rPr lang="it-IT" b="1" dirty="0"/>
              <a:t>Eugenio Montale</a:t>
            </a:r>
            <a:r>
              <a:rPr lang="it-IT" dirty="0"/>
              <a:t> è stato influenzato dall’Ermetismo ma ha seguito una via poetica personale </a:t>
            </a:r>
            <a:r>
              <a:rPr lang="it-IT" dirty="0" smtClean="0"/>
              <a:t>originale,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134076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Giuseppe </a:t>
            </a:r>
            <a:r>
              <a:rPr lang="it-IT" dirty="0"/>
              <a:t>Ungaretti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>La vita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t-IT" dirty="0" smtClean="0"/>
              <a:t>1888</a:t>
            </a:r>
            <a:r>
              <a:rPr lang="it-IT" dirty="0"/>
              <a:t>: Nacque ad Alessandria d'Egitto </a:t>
            </a:r>
          </a:p>
          <a:p>
            <a:pPr lvl="0"/>
            <a:r>
              <a:rPr lang="it-IT" dirty="0"/>
              <a:t>1914: rientra in Italia e, allo scoppio della Prima guerra mondiale, assume posizioni interventiste e </a:t>
            </a:r>
            <a:r>
              <a:rPr lang="it-IT" b="1" dirty="0"/>
              <a:t>si arruola come volontario.</a:t>
            </a:r>
            <a:r>
              <a:rPr lang="it-IT" dirty="0"/>
              <a:t> L'esperienza drammatica della vita di trincea lo segna profondamente e gli permette di comprendere l'assurdità del conflitto.</a:t>
            </a:r>
          </a:p>
          <a:p>
            <a:pPr lvl="0"/>
            <a:r>
              <a:rPr lang="it-IT" dirty="0"/>
              <a:t>1921: si stabilisce a Roma e aderisce al fascismo. </a:t>
            </a:r>
          </a:p>
          <a:p>
            <a:pPr lvl="0"/>
            <a:r>
              <a:rPr lang="it-IT" dirty="0"/>
              <a:t>1936: Lascia l’Italia e si trasferisce in Brasile come insegnante di Letteratura italiana.</a:t>
            </a:r>
          </a:p>
          <a:p>
            <a:pPr lvl="0"/>
            <a:r>
              <a:rPr lang="it-IT" dirty="0"/>
              <a:t>1939: Muore il figlio di nove anni.</a:t>
            </a:r>
          </a:p>
          <a:p>
            <a:pPr lvl="0"/>
            <a:r>
              <a:rPr lang="it-IT" dirty="0"/>
              <a:t>1942: Rientra in Italia</a:t>
            </a:r>
          </a:p>
          <a:p>
            <a:pPr lvl="0"/>
            <a:r>
              <a:rPr lang="it-IT" dirty="0"/>
              <a:t>1970</a:t>
            </a:r>
            <a:r>
              <a:rPr lang="it-IT" dirty="0" smtClean="0"/>
              <a:t>: Muore </a:t>
            </a:r>
            <a:r>
              <a:rPr lang="it-IT" dirty="0"/>
              <a:t>a Milano.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25144"/>
            <a:ext cx="2760000" cy="165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399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Giuseppe Ungaretti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Le opere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b="1" i="1" dirty="0"/>
              <a:t>L’Allegria</a:t>
            </a:r>
            <a:r>
              <a:rPr lang="it-IT" dirty="0"/>
              <a:t> (edizione definitiva del 1942). Comprende liriche composte tra il 1914 e il 1919 ed è divisa in cinque sezioni (</a:t>
            </a:r>
            <a:r>
              <a:rPr lang="it-IT" i="1" dirty="0"/>
              <a:t>Ultime</a:t>
            </a:r>
            <a:r>
              <a:rPr lang="it-IT" dirty="0"/>
              <a:t>, </a:t>
            </a:r>
            <a:r>
              <a:rPr lang="it-IT" i="1" dirty="0"/>
              <a:t>Il porto sepolto</a:t>
            </a:r>
            <a:r>
              <a:rPr lang="it-IT" dirty="0"/>
              <a:t>, </a:t>
            </a:r>
            <a:r>
              <a:rPr lang="it-IT" i="1" dirty="0"/>
              <a:t>Naufragi</a:t>
            </a:r>
            <a:r>
              <a:rPr lang="it-IT" dirty="0"/>
              <a:t>, </a:t>
            </a:r>
            <a:r>
              <a:rPr lang="it-IT" i="1" dirty="0"/>
              <a:t>Girovago</a:t>
            </a:r>
            <a:r>
              <a:rPr lang="it-IT" dirty="0"/>
              <a:t>, </a:t>
            </a:r>
            <a:r>
              <a:rPr lang="it-IT" i="1" dirty="0"/>
              <a:t>Prime</a:t>
            </a:r>
            <a:r>
              <a:rPr lang="it-IT" dirty="0"/>
              <a:t>).</a:t>
            </a:r>
          </a:p>
          <a:p>
            <a:r>
              <a:rPr lang="it-IT" dirty="0"/>
              <a:t>La raccolta è strutturata come un diario (con l’indicazione di luogo e data dei componimenti) ed ha come tema principale l’esperienza della guerra che accomuna nella tragedia tutti gli uomini. </a:t>
            </a:r>
          </a:p>
          <a:p>
            <a:r>
              <a:rPr lang="it-IT" dirty="0"/>
              <a:t>Dalla consapevolezza della precarietà della condizione umana, nasce l’esigenza di una poesia nuova, fatta di immagini veloci ed immediate. Lo stesso titolo della sezione </a:t>
            </a:r>
            <a:r>
              <a:rPr lang="it-IT" i="1" dirty="0"/>
              <a:t>Il porto sepolto </a:t>
            </a:r>
            <a:r>
              <a:rPr lang="it-IT" dirty="0"/>
              <a:t>rimanda ad una leggenda diffusa ad Alessandria che riguardava un antico porto sepolto dalla sabbia ed allude al “segreto” celato in ogni essere umano, che resta “indecifrabile”, e alla poesia come strumento di ricerca di tale “inesauribile segreto”. </a:t>
            </a:r>
          </a:p>
        </p:txBody>
      </p:sp>
    </p:spTree>
    <p:extLst>
      <p:ext uri="{BB962C8B-B14F-4D97-AF65-F5344CB8AC3E}">
        <p14:creationId xmlns:p14="http://schemas.microsoft.com/office/powerpoint/2010/main" val="40763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Giuseppe Ungaretti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>Le opere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 versi sono brevi, spesso formati soltanto da una parola.</a:t>
            </a:r>
          </a:p>
          <a:p>
            <a:r>
              <a:rPr lang="it-IT" dirty="0"/>
              <a:t>La punteggiatura è sostanzialmente assente e la parola essenziale. </a:t>
            </a:r>
          </a:p>
          <a:p>
            <a:r>
              <a:rPr lang="it-IT" dirty="0"/>
              <a:t>Le parole, e la loro disposizione nello spazio bianco della pagina, sono in stretta relazione e si completano reciprocamente. </a:t>
            </a:r>
          </a:p>
          <a:p>
            <a:r>
              <a:rPr lang="it-IT" dirty="0"/>
              <a:t>Nel paesaggio attraversato dalla guerra l’uomo è ridotto alla sua essenza e riafferma il suo tenace attaccamento alla </a:t>
            </a:r>
            <a:r>
              <a:rPr lang="it-IT" dirty="0" smtClean="0"/>
              <a:t>vita.</a:t>
            </a:r>
            <a:endParaRPr lang="it-IT" dirty="0"/>
          </a:p>
          <a:p>
            <a:pPr marL="6858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79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Giuseppe Ungaretti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>Le opere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t-IT" b="1" i="1" dirty="0"/>
              <a:t>Sentimento del tempo</a:t>
            </a:r>
            <a:r>
              <a:rPr lang="it-IT" dirty="0"/>
              <a:t>: in questa raccolta Ungaretti recupera i mezzi più vicini alla tradizione e si serve di una sintassi più articolata. Al centro il ragionamento poetico si trova della riflessione sul tempo e sulla morte, il rapporto con la religione.</a:t>
            </a:r>
          </a:p>
          <a:p>
            <a:endParaRPr lang="it-IT" dirty="0"/>
          </a:p>
          <a:p>
            <a:pPr lvl="0"/>
            <a:r>
              <a:rPr lang="it-IT" b="1" i="1" dirty="0"/>
              <a:t>Il dolore</a:t>
            </a:r>
            <a:r>
              <a:rPr lang="it-IT" dirty="0"/>
              <a:t> (1947) comprende le poesie dell’ultimo decennio.</a:t>
            </a:r>
          </a:p>
          <a:p>
            <a:r>
              <a:rPr lang="it-IT" dirty="0"/>
              <a:t>La raccolta si fa voce del tormento personale (la morte del fratello e del figlio di 9 anni) e collettivo (la guerra).</a:t>
            </a:r>
          </a:p>
          <a:p>
            <a:pPr lvl="0"/>
            <a:r>
              <a:rPr lang="it-IT" dirty="0"/>
              <a:t>Nel 1969 esce </a:t>
            </a:r>
            <a:r>
              <a:rPr lang="it-IT" b="1" i="1" dirty="0"/>
              <a:t>Vita di un uomo</a:t>
            </a:r>
            <a:r>
              <a:rPr lang="it-IT" dirty="0"/>
              <a:t>, l'edizione definitiva di tutte le poesie.</a:t>
            </a:r>
          </a:p>
          <a:p>
            <a:pPr marL="6858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459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Il Crepuscolarismo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2600" dirty="0"/>
              <a:t>Crepuscolari furono definiti quei poeti che, in Italia, nei primi decenni del Novecento, si fanno interpreti di una nuova concezione della poesia, lontana dalla tradizione ottocentesca. </a:t>
            </a:r>
          </a:p>
          <a:p>
            <a:r>
              <a:rPr lang="it-IT" sz="2600" dirty="0"/>
              <a:t>Impiegando un </a:t>
            </a:r>
            <a:r>
              <a:rPr lang="it-IT" sz="2600" b="1" dirty="0"/>
              <a:t>linguaggio semplice</a:t>
            </a:r>
            <a:r>
              <a:rPr lang="it-IT" sz="2600" dirty="0"/>
              <a:t>, lontano dai toni aulici di D’Annunzio, i crepuscolari posero l’accento sulle piccole cose del </a:t>
            </a:r>
            <a:r>
              <a:rPr lang="it-IT" sz="2600" b="1" dirty="0"/>
              <a:t>quotidiano</a:t>
            </a:r>
            <a:r>
              <a:rPr lang="it-IT" sz="2600" dirty="0"/>
              <a:t> e della vita comune, su personaggi modesti ed insignificanti, su luoghi tristi ed abbandonati. Il tema dominante, la malattia, esprime un disagio interiore, un’incapacità di dare un senso alla propria esistenza. </a:t>
            </a:r>
          </a:p>
          <a:p>
            <a:r>
              <a:rPr lang="it-IT" sz="2600" dirty="0"/>
              <a:t>Negarono alla poesia ogni ruolo sociale e civile e preferirono un linguaggio quotidiano e uno </a:t>
            </a:r>
            <a:r>
              <a:rPr lang="it-IT" sz="2600" b="1" dirty="0"/>
              <a:t>stile vicino alla prosa</a:t>
            </a:r>
            <a:r>
              <a:rPr lang="it-IT" sz="2600" dirty="0"/>
              <a:t>. Tra i principali autori del movimento ricordiamo Guido Gozzano.</a:t>
            </a:r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562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Guido Gozzano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345708"/>
          </a:xfrm>
        </p:spPr>
        <p:txBody>
          <a:bodyPr>
            <a:normAutofit fontScale="25000" lnSpcReduction="20000"/>
          </a:bodyPr>
          <a:lstStyle/>
          <a:p>
            <a:r>
              <a:rPr lang="it-IT" sz="8600" dirty="0" smtClean="0"/>
              <a:t>Guido </a:t>
            </a:r>
            <a:r>
              <a:rPr lang="it-IT" sz="8600" dirty="0"/>
              <a:t>Gozzano (1883-1916) </a:t>
            </a:r>
            <a:r>
              <a:rPr lang="it-IT" sz="8600" dirty="0" smtClean="0"/>
              <a:t>sperimentò </a:t>
            </a:r>
            <a:r>
              <a:rPr lang="it-IT" sz="8600" dirty="0"/>
              <a:t>una poesia in contrasto l’estetismo dannunziano. Nei suoi componimenti, accanto ai temi crepuscolari, troviamo una </a:t>
            </a:r>
            <a:r>
              <a:rPr lang="it-IT" sz="8600" b="1" dirty="0"/>
              <a:t>componente ironica </a:t>
            </a:r>
            <a:r>
              <a:rPr lang="it-IT" sz="8600" dirty="0"/>
              <a:t>ed uno stile apparentemente semplice e colloquiale, ma in realtà raffinato e prezioso, caratterizzato dall’uso di tutti i registri stilistici della tradizione. </a:t>
            </a:r>
          </a:p>
          <a:p>
            <a:r>
              <a:rPr lang="it-IT" sz="8600" b="1" i="1" dirty="0"/>
              <a:t>I colloqui </a:t>
            </a:r>
            <a:r>
              <a:rPr lang="it-IT" sz="8600" dirty="0"/>
              <a:t>(1911), raccolta di versi pubblicata nel 1911, rappresentano il momento più importante della sua produzione poetica. Sono una sorta di autobiografia suddivisa in tre sezioni</a:t>
            </a:r>
            <a:r>
              <a:rPr lang="it-IT" sz="8600" dirty="0" smtClean="0"/>
              <a:t>.</a:t>
            </a:r>
            <a:endParaRPr lang="it-IT" sz="8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65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dirty="0" smtClean="0"/>
              <a:t>IL</a:t>
            </a:r>
            <a:br>
              <a:rPr lang="it-IT" sz="2400" dirty="0" smtClean="0"/>
            </a:br>
            <a:r>
              <a:rPr lang="it-IT" sz="2400" dirty="0" smtClean="0"/>
              <a:t>FUTURISMO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F. T. MARINETTI</a:t>
            </a:r>
          </a:p>
          <a:p>
            <a:pPr algn="ctr"/>
            <a:r>
              <a:rPr lang="it-IT" dirty="0" smtClean="0"/>
              <a:t>A. PALAZZESCHI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3" y="1052736"/>
            <a:ext cx="3245073" cy="4608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1390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Il Futurismo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600" dirty="0" smtClean="0"/>
              <a:t>Con </a:t>
            </a:r>
            <a:r>
              <a:rPr lang="it-IT" sz="2600" dirty="0"/>
              <a:t>il </a:t>
            </a:r>
            <a:r>
              <a:rPr lang="it-IT" sz="2600" i="1" dirty="0"/>
              <a:t>Manifesto del futurismo </a:t>
            </a:r>
            <a:r>
              <a:rPr lang="it-IT" sz="2600" dirty="0"/>
              <a:t>di</a:t>
            </a:r>
            <a:r>
              <a:rPr lang="it-IT" sz="2600" i="1" dirty="0"/>
              <a:t> </a:t>
            </a:r>
            <a:r>
              <a:rPr lang="it-IT" sz="2600" b="1" dirty="0"/>
              <a:t>Filippo Tommaso Marinetti </a:t>
            </a:r>
            <a:r>
              <a:rPr lang="it-IT" sz="2600" dirty="0"/>
              <a:t>(1876-1944), apparso in francese sul “Figaro” di Parigi il 20 febbraio 1909, nasce ufficialmente in Italia il </a:t>
            </a:r>
            <a:r>
              <a:rPr lang="it-IT" sz="2600" b="1" dirty="0"/>
              <a:t>Futurismo</a:t>
            </a:r>
            <a:r>
              <a:rPr lang="it-IT" sz="2600" dirty="0"/>
              <a:t>. </a:t>
            </a:r>
          </a:p>
          <a:p>
            <a:r>
              <a:rPr lang="it-IT" sz="2600" dirty="0"/>
              <a:t>La nuova arte deve esaltare l’era industriale, la vita moderna, le macchine, la guerra, la velocità, il dinamismo. </a:t>
            </a:r>
            <a:endParaRPr lang="it-IT" sz="2600" dirty="0" smtClean="0"/>
          </a:p>
          <a:p>
            <a:r>
              <a:rPr lang="it-IT" sz="2600" dirty="0" smtClean="0"/>
              <a:t>L’arte </a:t>
            </a:r>
            <a:r>
              <a:rPr lang="it-IT" sz="2600" dirty="0"/>
              <a:t>è proiettata verso il futuro, rifiuta la tradizione, le accademie, i musei. </a:t>
            </a:r>
            <a:endParaRPr lang="it-IT" sz="2600" dirty="0" smtClean="0"/>
          </a:p>
          <a:p>
            <a:r>
              <a:rPr lang="it-IT" sz="2600" dirty="0" smtClean="0"/>
              <a:t>L’esaltazione </a:t>
            </a:r>
            <a:r>
              <a:rPr lang="it-IT" sz="2600" dirty="0"/>
              <a:t>della guerra e del nazionalismo porteranno molti membri del movimento a sostenere l’intervento nella Prima Guerra Mondiale e a fiancheggiare il fascismo nel dopoguerra.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874" y="473360"/>
            <a:ext cx="1298902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720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Il Futurismo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Nell’ambito specifico della letteratura, nel </a:t>
            </a:r>
            <a:r>
              <a:rPr lang="it-IT" i="1" dirty="0"/>
              <a:t>Manifesto tecnico della letteratura futurista</a:t>
            </a:r>
            <a:r>
              <a:rPr lang="it-IT" dirty="0"/>
              <a:t> (1912) Marinetti sosteneva la necessità di distruggere la sintassi facendo muovere “parole in libertà”. Diventavano necessari l’eliminazione della punteggiatura, delle preposizioni, di congiunzioni e avverbi, l’impegno di verbi all’infinito, l’abolizione della metrica tradizionale.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99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Aldo Palazzeschi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Aldo </a:t>
            </a:r>
            <a:r>
              <a:rPr lang="it-IT" dirty="0"/>
              <a:t>Palazzeschi (1885-1974) aderì al Futurismo con il romanzo </a:t>
            </a:r>
            <a:r>
              <a:rPr lang="it-IT" i="1" dirty="0"/>
              <a:t>Il</a:t>
            </a:r>
            <a:r>
              <a:rPr lang="it-IT" dirty="0"/>
              <a:t> </a:t>
            </a:r>
            <a:r>
              <a:rPr lang="it-IT" i="1" dirty="0"/>
              <a:t>codice di </a:t>
            </a:r>
            <a:r>
              <a:rPr lang="it-IT" i="1" dirty="0" err="1" smtClean="0"/>
              <a:t>Perelà</a:t>
            </a:r>
            <a:r>
              <a:rPr lang="it-IT" dirty="0" smtClean="0"/>
              <a:t> </a:t>
            </a:r>
            <a:r>
              <a:rPr lang="it-IT" dirty="0"/>
              <a:t>(1911). </a:t>
            </a:r>
            <a:endParaRPr lang="it-IT" dirty="0" smtClean="0"/>
          </a:p>
          <a:p>
            <a:r>
              <a:rPr lang="it-IT" dirty="0" smtClean="0"/>
              <a:t>Abile </a:t>
            </a:r>
            <a:r>
              <a:rPr lang="it-IT" dirty="0"/>
              <a:t>a raccontare figure tragiche nella loro profonda umanità senza trascurare gli aspetti ridicoli e grotteschi, Palazzeschi, nella sua raccolta di poesie intitolata </a:t>
            </a:r>
            <a:r>
              <a:rPr lang="it-IT" i="1" dirty="0"/>
              <a:t>L’incendiario</a:t>
            </a:r>
            <a:r>
              <a:rPr lang="it-IT" dirty="0"/>
              <a:t> (1913) fa esplodere all’estremo la sua voglia di trasformare la parola in puro divertimento.  La poesia si costruisce attraverso una successione libera di parole, suoni, onomatopee portata all’eccesso.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romanzo </a:t>
            </a:r>
            <a:r>
              <a:rPr lang="it-IT" i="1" dirty="0"/>
              <a:t>Le sorelle Materassi</a:t>
            </a:r>
            <a:r>
              <a:rPr lang="it-IT" dirty="0"/>
              <a:t> (1934) segna il distacco dai Futuristi.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4664"/>
            <a:ext cx="1248000" cy="18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307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dirty="0" smtClean="0"/>
              <a:t>L’ERMETISMO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pPr algn="ctr"/>
            <a:r>
              <a:rPr lang="it-IT" dirty="0"/>
              <a:t>G</a:t>
            </a:r>
            <a:r>
              <a:rPr lang="it-IT" dirty="0" smtClean="0"/>
              <a:t>. UNGARETTI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0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L’ Ermetismo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Con </a:t>
            </a:r>
            <a:r>
              <a:rPr lang="it-IT" dirty="0"/>
              <a:t>il termine </a:t>
            </a:r>
            <a:r>
              <a:rPr lang="it-IT" i="1" dirty="0"/>
              <a:t>ermetismo</a:t>
            </a:r>
            <a:r>
              <a:rPr lang="it-IT" dirty="0"/>
              <a:t> si indica un tipo di poetica che sorge intorno agli anni Venti del Novecento. La definizione venne creata dal critico letterario Francesco Flora, che, con l'aggettivo </a:t>
            </a:r>
            <a:r>
              <a:rPr lang="it-IT" i="1" dirty="0"/>
              <a:t>ermetico</a:t>
            </a:r>
            <a:r>
              <a:rPr lang="it-IT" dirty="0"/>
              <a:t>, vuole sottolineare l'oscurità e l’indecifrabilità della nuova poesia. </a:t>
            </a:r>
            <a:r>
              <a:rPr lang="it-IT" dirty="0" smtClean="0"/>
              <a:t>I</a:t>
            </a:r>
          </a:p>
          <a:p>
            <a:r>
              <a:rPr lang="it-IT" dirty="0" smtClean="0"/>
              <a:t> </a:t>
            </a:r>
            <a:r>
              <a:rPr lang="it-IT" dirty="0"/>
              <a:t>poeti ermetici perseguono l'ideale della </a:t>
            </a:r>
            <a:r>
              <a:rPr lang="it-IT" b="1" dirty="0"/>
              <a:t>poesia pura</a:t>
            </a:r>
            <a:r>
              <a:rPr lang="it-IT" dirty="0"/>
              <a:t>, cioè libera non solo dalle forme metriche tradizionali ma anche da ogni finalità pratica, didascalica o celebrativa.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tema centrale della loro poesia è la </a:t>
            </a:r>
            <a:r>
              <a:rPr lang="it-IT" b="1" dirty="0"/>
              <a:t>solitudine dell'uomo moderno</a:t>
            </a:r>
            <a:r>
              <a:rPr lang="it-IT" dirty="0"/>
              <a:t>, che ha perduto la fede degli antichi valori e non ha più certezze a cui ancorarsi. </a:t>
            </a:r>
          </a:p>
        </p:txBody>
      </p:sp>
    </p:spTree>
    <p:extLst>
      <p:ext uri="{BB962C8B-B14F-4D97-AF65-F5344CB8AC3E}">
        <p14:creationId xmlns:p14="http://schemas.microsoft.com/office/powerpoint/2010/main" val="4324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pertin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184</TotalTime>
  <Words>986</Words>
  <Application>Microsoft Office PowerPoint</Application>
  <PresentationFormat>Presentazione su schermo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Austin</vt:lpstr>
      <vt:lpstr>IL CREPUSCOLARISMO </vt:lpstr>
      <vt:lpstr>Il Crepuscolarismo </vt:lpstr>
      <vt:lpstr>Guido Gozzano  </vt:lpstr>
      <vt:lpstr>IL FUTURISMO</vt:lpstr>
      <vt:lpstr>Il Futurismo </vt:lpstr>
      <vt:lpstr>Il Futurismo </vt:lpstr>
      <vt:lpstr>Aldo Palazzeschi  </vt:lpstr>
      <vt:lpstr>L’ERMETISMO</vt:lpstr>
      <vt:lpstr>L’ Ermetismo </vt:lpstr>
      <vt:lpstr>L’ Ermetismo </vt:lpstr>
      <vt:lpstr>  Giuseppe Ungaretti La vita </vt:lpstr>
      <vt:lpstr>Giuseppe Ungaretti Le opere</vt:lpstr>
      <vt:lpstr>Giuseppe Ungaretti Le opere</vt:lpstr>
      <vt:lpstr>Giuseppe Ungaretti Le opere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CREPUSCOLARISMO E G. GOZZANO</dc:title>
  <dc:creator>CATERINA</dc:creator>
  <cp:lastModifiedBy>CATERINA</cp:lastModifiedBy>
  <cp:revision>8</cp:revision>
  <dcterms:created xsi:type="dcterms:W3CDTF">2020-03-13T18:13:19Z</dcterms:created>
  <dcterms:modified xsi:type="dcterms:W3CDTF">2020-03-13T21:42:37Z</dcterms:modified>
</cp:coreProperties>
</file>