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7FBD1F3-8E81-43B8-A721-DD80E88EF0AC}" type="datetimeFigureOut">
              <a:rPr lang="it-IT" smtClean="0"/>
              <a:t>07/03/2020</a:t>
            </a:fld>
            <a:endParaRPr lang="it-IT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56FD5E2-AFBA-433E-B098-8BF4DE570EFD}" type="slidenum">
              <a:rPr lang="it-IT" smtClean="0"/>
              <a:t>‹N›</a:t>
            </a:fld>
            <a:endParaRPr lang="it-IT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BD1F3-8E81-43B8-A721-DD80E88EF0AC}" type="datetimeFigureOut">
              <a:rPr lang="it-IT" smtClean="0"/>
              <a:t>07/03/2020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FD5E2-AFBA-433E-B098-8BF4DE570EF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BD1F3-8E81-43B8-A721-DD80E88EF0AC}" type="datetimeFigureOut">
              <a:rPr lang="it-IT" smtClean="0"/>
              <a:t>07/03/2020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FD5E2-AFBA-433E-B098-8BF4DE570EF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BD1F3-8E81-43B8-A721-DD80E88EF0AC}" type="datetimeFigureOut">
              <a:rPr lang="it-IT" smtClean="0"/>
              <a:t>07/03/2020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FD5E2-AFBA-433E-B098-8BF4DE570EF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BD1F3-8E81-43B8-A721-DD80E88EF0AC}" type="datetimeFigureOut">
              <a:rPr lang="it-IT" smtClean="0"/>
              <a:t>07/03/2020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FD5E2-AFBA-433E-B098-8BF4DE570EF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BD1F3-8E81-43B8-A721-DD80E88EF0AC}" type="datetimeFigureOut">
              <a:rPr lang="it-IT" smtClean="0"/>
              <a:t>07/03/2020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FD5E2-AFBA-433E-B098-8BF4DE570EFD}" type="slidenum">
              <a:rPr lang="it-IT" smtClean="0"/>
              <a:t>‹N›</a:t>
            </a:fld>
            <a:endParaRPr lang="it-IT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BD1F3-8E81-43B8-A721-DD80E88EF0AC}" type="datetimeFigureOut">
              <a:rPr lang="it-IT" smtClean="0"/>
              <a:t>07/03/2020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FD5E2-AFBA-433E-B098-8BF4DE570EF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BD1F3-8E81-43B8-A721-DD80E88EF0AC}" type="datetimeFigureOut">
              <a:rPr lang="it-IT" smtClean="0"/>
              <a:t>07/03/2020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FD5E2-AFBA-433E-B098-8BF4DE570EF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BD1F3-8E81-43B8-A721-DD80E88EF0AC}" type="datetimeFigureOut">
              <a:rPr lang="it-IT" smtClean="0"/>
              <a:t>07/03/2020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FD5E2-AFBA-433E-B098-8BF4DE570EF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BD1F3-8E81-43B8-A721-DD80E88EF0AC}" type="datetimeFigureOut">
              <a:rPr lang="it-IT" smtClean="0"/>
              <a:t>07/03/2020</a:t>
            </a:fld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FD5E2-AFBA-433E-B098-8BF4DE570EFD}" type="slidenum">
              <a:rPr lang="it-IT" smtClean="0"/>
              <a:t>‹N›</a:t>
            </a:fld>
            <a:endParaRPr lang="it-IT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BD1F3-8E81-43B8-A721-DD80E88EF0AC}" type="datetimeFigureOut">
              <a:rPr lang="it-IT" smtClean="0"/>
              <a:t>07/03/2020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FD5E2-AFBA-433E-B098-8BF4DE570EF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7FBD1F3-8E81-43B8-A721-DD80E88EF0AC}" type="datetimeFigureOut">
              <a:rPr lang="it-IT" smtClean="0"/>
              <a:t>07/03/2020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56FD5E2-AFBA-433E-B098-8BF4DE570EFD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3267795"/>
          </a:xfrm>
        </p:spPr>
        <p:txBody>
          <a:bodyPr>
            <a:normAutofit fontScale="90000"/>
          </a:bodyPr>
          <a:lstStyle/>
          <a:p>
            <a:r>
              <a:rPr lang="it-IT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ITALO</a:t>
            </a:r>
            <a:br>
              <a:rPr lang="it-IT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SVEVO</a:t>
            </a:r>
            <a:br>
              <a:rPr lang="it-IT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it-I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(1861-1928)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LETTERATURA ITALIANA</a:t>
            </a:r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3504665"/>
            <a:ext cx="2664000" cy="2664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88656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i="1" dirty="0" smtClean="0"/>
              <a:t>La conclusione di Zeno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43492" y="2323652"/>
            <a:ext cx="6777317" cy="4534348"/>
          </a:xfrm>
        </p:spPr>
        <p:txBody>
          <a:bodyPr>
            <a:normAutofit fontScale="85000" lnSpcReduction="20000"/>
          </a:bodyPr>
          <a:lstStyle/>
          <a:p>
            <a:r>
              <a:rPr lang="it-IT" dirty="0"/>
              <a:t>Zeno, nella sua imperfezione di inetto, è disponibile alle trasformazioni, mentre i sani sono cristallizzati in una forma immutabile. </a:t>
            </a:r>
            <a:r>
              <a:rPr lang="it-IT" u="sng" dirty="0"/>
              <a:t>Zeno finisce per scoprire che la “salute” degli altri è anche malattia, la vera malattia.</a:t>
            </a:r>
            <a:r>
              <a:rPr lang="it-IT" dirty="0"/>
              <a:t>  </a:t>
            </a:r>
            <a:r>
              <a:rPr lang="it-IT" dirty="0" smtClean="0"/>
              <a:t>Lo </a:t>
            </a:r>
            <a:r>
              <a:rPr lang="it-IT" dirty="0"/>
              <a:t>si evince dal ritratto che fa della moglie</a:t>
            </a:r>
            <a:r>
              <a:rPr lang="it-IT" dirty="0" smtClean="0"/>
              <a:t>:</a:t>
            </a:r>
          </a:p>
          <a:p>
            <a:pPr marL="68580" indent="0">
              <a:buNone/>
            </a:pPr>
            <a:endParaRPr lang="it-IT" dirty="0"/>
          </a:p>
          <a:p>
            <a:pPr marL="68580" indent="0" algn="ctr">
              <a:buNone/>
            </a:pPr>
            <a:r>
              <a:rPr lang="it-IT" sz="1800" dirty="0" smtClean="0"/>
              <a:t>«</a:t>
            </a:r>
            <a:r>
              <a:rPr lang="it-IT" sz="1800" dirty="0"/>
              <a:t>Io sto analizzando la sua salute, ma non ci riesco perché m’accorgo che, analizzandola, la converto in malattia. E scrivendone, comincio a dubitare se quella salute non avesse avuto bisogno di cura o d’istruzione per guarire</a:t>
            </a:r>
            <a:r>
              <a:rPr lang="it-IT" sz="1800" dirty="0" smtClean="0"/>
              <a:t>»</a:t>
            </a:r>
          </a:p>
          <a:p>
            <a:pPr marL="68580" indent="0" algn="ctr">
              <a:buNone/>
            </a:pPr>
            <a:endParaRPr lang="it-IT" sz="1800" dirty="0"/>
          </a:p>
          <a:p>
            <a:r>
              <a:rPr lang="it-IT" dirty="0"/>
              <a:t>La sua guarigione consiste nell'acquisizione di una nuova consapevolezza: </a:t>
            </a:r>
            <a:r>
              <a:rPr lang="it-IT" u="sng" dirty="0"/>
              <a:t>la malattia è il disagio e l’incapacità di adattamento che ha colpito la civiltà intera e all’uomo non resta altro che accettarla come parte della vita stessa.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7019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/>
              <a:t>Lo stile</a:t>
            </a:r>
            <a:r>
              <a:rPr lang="it-IT" b="1" dirty="0"/>
              <a:t/>
            </a:r>
            <a:br>
              <a:rPr lang="it-IT" b="1" dirty="0"/>
            </a:b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i="1" dirty="0" smtClean="0"/>
              <a:t>La </a:t>
            </a:r>
            <a:r>
              <a:rPr lang="it-IT" i="1" dirty="0"/>
              <a:t>coscienza di Zeno</a:t>
            </a:r>
            <a:r>
              <a:rPr lang="it-IT" dirty="0"/>
              <a:t> è un'opera innovativa soprattutto dal punto di vista </a:t>
            </a:r>
            <a:r>
              <a:rPr lang="it-IT" dirty="0" smtClean="0"/>
              <a:t>letterario.</a:t>
            </a:r>
          </a:p>
          <a:p>
            <a:r>
              <a:rPr lang="it-IT" dirty="0" smtClean="0"/>
              <a:t>Il </a:t>
            </a:r>
            <a:r>
              <a:rPr lang="it-IT" dirty="0"/>
              <a:t>romanzo, infatti,  non presenta </a:t>
            </a:r>
            <a:r>
              <a:rPr lang="it-IT" dirty="0" smtClean="0"/>
              <a:t>gli </a:t>
            </a:r>
            <a:r>
              <a:rPr lang="it-IT" dirty="0"/>
              <a:t>eventi nella successione cronologica, la narrazione va avanti e indietro nel tempo, seguendo la memoria del protagonista. Ciò comporta rilevanti innovazioni sintattiche, come il cosiddetto "</a:t>
            </a:r>
            <a:r>
              <a:rPr lang="it-IT" b="1" dirty="0"/>
              <a:t>flusso di coscienza</a:t>
            </a:r>
            <a:r>
              <a:rPr lang="it-IT" dirty="0"/>
              <a:t>", che consiste nel trascrivere i pensieri del personaggio nel modo disordinato in cui vengono alla mente.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0648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LA VITA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b="1" dirty="0" smtClean="0"/>
              <a:t>1861</a:t>
            </a:r>
            <a:r>
              <a:rPr lang="it-IT" dirty="0" smtClean="0"/>
              <a:t>: Italo </a:t>
            </a:r>
            <a:r>
              <a:rPr lang="it-IT" dirty="0"/>
              <a:t>Svevo - pseudonimo di Ettore </a:t>
            </a:r>
            <a:r>
              <a:rPr lang="it-IT" dirty="0" err="1"/>
              <a:t>Schmitz</a:t>
            </a:r>
            <a:r>
              <a:rPr lang="it-IT" dirty="0"/>
              <a:t> - nasce </a:t>
            </a:r>
            <a:r>
              <a:rPr lang="it-IT" dirty="0" smtClean="0"/>
              <a:t> a </a:t>
            </a:r>
            <a:r>
              <a:rPr lang="it-IT" dirty="0"/>
              <a:t>Trieste. </a:t>
            </a:r>
            <a:endParaRPr lang="it-IT" dirty="0" smtClean="0"/>
          </a:p>
          <a:p>
            <a:r>
              <a:rPr lang="it-IT" dirty="0" smtClean="0"/>
              <a:t>Dopo </a:t>
            </a:r>
            <a:r>
              <a:rPr lang="it-IT" dirty="0"/>
              <a:t>il  fallimento dell'azienda di famiglia, lavora come impiegato in banca per un ventennio. </a:t>
            </a:r>
          </a:p>
          <a:p>
            <a:r>
              <a:rPr lang="it-IT" b="1" dirty="0" smtClean="0"/>
              <a:t>1892</a:t>
            </a:r>
            <a:r>
              <a:rPr lang="it-IT" dirty="0" smtClean="0"/>
              <a:t>: pubblica </a:t>
            </a:r>
            <a:r>
              <a:rPr lang="it-IT" dirty="0"/>
              <a:t>il primo romanzo, </a:t>
            </a:r>
            <a:r>
              <a:rPr lang="it-IT" i="1" dirty="0"/>
              <a:t>Una vita</a:t>
            </a:r>
            <a:r>
              <a:rPr lang="it-IT" dirty="0"/>
              <a:t>. </a:t>
            </a:r>
            <a:endParaRPr lang="it-IT" dirty="0" smtClean="0"/>
          </a:p>
          <a:p>
            <a:r>
              <a:rPr lang="it-IT" b="1" dirty="0" smtClean="0"/>
              <a:t>1896</a:t>
            </a:r>
            <a:r>
              <a:rPr lang="it-IT" dirty="0" smtClean="0"/>
              <a:t>:  si sposa e viene assunto nella ditta del suocero, dal quale viene mandato in Inghilterra per dirigere una succursale nei dintorni di Londra. </a:t>
            </a:r>
          </a:p>
          <a:p>
            <a:r>
              <a:rPr lang="it-IT" b="1" dirty="0" smtClean="0"/>
              <a:t>1898</a:t>
            </a:r>
            <a:r>
              <a:rPr lang="it-IT" dirty="0" smtClean="0"/>
              <a:t>: esce il </a:t>
            </a:r>
            <a:r>
              <a:rPr lang="it-IT" dirty="0"/>
              <a:t>secondo romanzo, </a:t>
            </a:r>
            <a:r>
              <a:rPr lang="it-IT" i="1" dirty="0"/>
              <a:t>Senilità</a:t>
            </a:r>
            <a:r>
              <a:rPr lang="it-IT" dirty="0"/>
              <a:t>. 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03610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/>
              <a:t>LA VITA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b="1" dirty="0"/>
              <a:t>1907</a:t>
            </a:r>
            <a:r>
              <a:rPr lang="it-IT" dirty="0"/>
              <a:t>: Svevo stringe amicizia con l'importante autore irlandese James Joyce, che lo stimola a scrivere e lo aiuta a far conoscere in Francia il suo nuovo romanzo, </a:t>
            </a:r>
            <a:r>
              <a:rPr lang="it-IT" i="1" u="sng" dirty="0"/>
              <a:t>La coscienza di Zeno</a:t>
            </a:r>
            <a:r>
              <a:rPr lang="it-IT" u="sng" dirty="0"/>
              <a:t>, uscito nel </a:t>
            </a:r>
            <a:r>
              <a:rPr lang="it-IT" b="1" u="sng" dirty="0"/>
              <a:t>1923</a:t>
            </a:r>
            <a:r>
              <a:rPr lang="it-IT" dirty="0"/>
              <a:t>.</a:t>
            </a:r>
          </a:p>
          <a:p>
            <a:r>
              <a:rPr lang="it-IT" dirty="0"/>
              <a:t>Dopo essere stata accolta inizialmente con indifferenza, l'opera ottiene riconoscimenti sia in Italia sia all'estero: Svevo diventa uno scrittore famoso. </a:t>
            </a:r>
          </a:p>
          <a:p>
            <a:r>
              <a:rPr lang="it-IT" b="1" dirty="0"/>
              <a:t>1928</a:t>
            </a:r>
            <a:r>
              <a:rPr lang="it-IT" dirty="0"/>
              <a:t>: Muore in seguito a un incidente stradale.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0459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59632" y="1124744"/>
            <a:ext cx="7024744" cy="1008112"/>
          </a:xfrm>
        </p:spPr>
        <p:txBody>
          <a:bodyPr>
            <a:normAutofit/>
          </a:bodyPr>
          <a:lstStyle/>
          <a:p>
            <a:pPr algn="ctr"/>
            <a:r>
              <a:rPr lang="it-IT" dirty="0"/>
              <a:t>I </a:t>
            </a:r>
            <a:r>
              <a:rPr lang="it-IT" dirty="0" smtClean="0"/>
              <a:t>romanzi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Negli anni Novanta pubblica a proprie spese i romanzi </a:t>
            </a:r>
            <a:r>
              <a:rPr lang="it-IT" i="1" dirty="0" smtClean="0"/>
              <a:t>Una vita </a:t>
            </a:r>
            <a:r>
              <a:rPr lang="it-IT" dirty="0" smtClean="0"/>
              <a:t>e </a:t>
            </a:r>
            <a:r>
              <a:rPr lang="it-IT" dirty="0"/>
              <a:t> </a:t>
            </a:r>
            <a:r>
              <a:rPr lang="it-IT" i="1" dirty="0" smtClean="0"/>
              <a:t>Senilità</a:t>
            </a:r>
            <a:r>
              <a:rPr lang="it-IT" i="1" dirty="0"/>
              <a:t> </a:t>
            </a:r>
            <a:r>
              <a:rPr lang="it-IT" dirty="0" smtClean="0"/>
              <a:t>: </a:t>
            </a:r>
            <a:r>
              <a:rPr lang="it-IT" dirty="0"/>
              <a:t>entrambi </a:t>
            </a:r>
            <a:r>
              <a:rPr lang="it-IT" dirty="0" smtClean="0"/>
              <a:t> hanno come protagonisti </a:t>
            </a:r>
            <a:r>
              <a:rPr lang="it-IT" dirty="0"/>
              <a:t>personaggi che sperimentano il fallimento, sono deboli e </a:t>
            </a:r>
            <a:r>
              <a:rPr lang="it-IT" dirty="0" smtClean="0"/>
              <a:t>non </a:t>
            </a:r>
            <a:r>
              <a:rPr lang="it-IT" dirty="0"/>
              <a:t>sanno </a:t>
            </a:r>
            <a:r>
              <a:rPr lang="it-IT" dirty="0" smtClean="0"/>
              <a:t>bene cosa </a:t>
            </a:r>
            <a:r>
              <a:rPr lang="it-IT" dirty="0"/>
              <a:t>vogliono dalla vita, tanto da </a:t>
            </a:r>
            <a:r>
              <a:rPr lang="it-IT" dirty="0" err="1"/>
              <a:t>autoingannarsi</a:t>
            </a:r>
            <a:r>
              <a:rPr lang="it-IT" dirty="0"/>
              <a:t> con false </a:t>
            </a:r>
            <a:r>
              <a:rPr lang="it-IT" dirty="0" smtClean="0"/>
              <a:t>convinzioni</a:t>
            </a:r>
            <a:r>
              <a:rPr lang="it-IT" dirty="0"/>
              <a:t>.</a:t>
            </a:r>
          </a:p>
          <a:p>
            <a:r>
              <a:rPr lang="it-IT" dirty="0"/>
              <a:t>I romanzi </a:t>
            </a:r>
            <a:r>
              <a:rPr lang="it-IT" dirty="0" smtClean="0"/>
              <a:t>non hanno successo, ma la figura dell’ </a:t>
            </a:r>
            <a:r>
              <a:rPr lang="it-IT" b="1" u="sng" dirty="0" smtClean="0"/>
              <a:t>INETTO</a:t>
            </a:r>
            <a:r>
              <a:rPr lang="it-IT" dirty="0" smtClean="0"/>
              <a:t> (cioè dell’incapace a vivere) </a:t>
            </a:r>
            <a:r>
              <a:rPr lang="it-IT" dirty="0"/>
              <a:t>rappresenta molto bene </a:t>
            </a:r>
            <a:r>
              <a:rPr lang="it-IT" dirty="0" smtClean="0"/>
              <a:t>la sensibilità </a:t>
            </a:r>
            <a:r>
              <a:rPr lang="it-IT" dirty="0"/>
              <a:t>e le insicurezze degli intellettuali del </a:t>
            </a:r>
            <a:r>
              <a:rPr lang="it-IT" dirty="0" smtClean="0"/>
              <a:t>periodo.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45461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i="1" dirty="0" smtClean="0"/>
              <a:t>La </a:t>
            </a:r>
            <a:r>
              <a:rPr lang="it-IT" i="1" dirty="0"/>
              <a:t>coscienza di </a:t>
            </a:r>
            <a:r>
              <a:rPr lang="it-IT" i="1" dirty="0" smtClean="0"/>
              <a:t>Zeno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Nel 1923 la pubblicazione del romanzo </a:t>
            </a:r>
            <a:r>
              <a:rPr lang="it-IT" b="1" i="1" dirty="0"/>
              <a:t>La coscienza di Zeno</a:t>
            </a:r>
            <a:r>
              <a:rPr lang="it-IT" dirty="0"/>
              <a:t> suscita un caso clamoroso anche grazie all'apprezzamento di Joyce e del poeta Eugenio Montale. </a:t>
            </a:r>
            <a:endParaRPr lang="it-IT" dirty="0" smtClean="0"/>
          </a:p>
          <a:p>
            <a:r>
              <a:rPr lang="it-IT" dirty="0" smtClean="0"/>
              <a:t>Il </a:t>
            </a:r>
            <a:r>
              <a:rPr lang="it-IT" dirty="0"/>
              <a:t>protagonista del romanzo, </a:t>
            </a:r>
            <a:r>
              <a:rPr lang="it-IT" b="1" dirty="0"/>
              <a:t>Zeno Cosini</a:t>
            </a:r>
            <a:r>
              <a:rPr lang="it-IT" dirty="0"/>
              <a:t>, scrive la propria autobiografia, cioè racconta la sua vita, su consiglio di uno psicoanalista (il dottor S.)  a cui si è rivolto per guarire dal vizio del fumo.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265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i="1" dirty="0" smtClean="0"/>
              <a:t>La </a:t>
            </a:r>
            <a:r>
              <a:rPr lang="it-IT" i="1" dirty="0"/>
              <a:t>coscienza di </a:t>
            </a:r>
            <a:r>
              <a:rPr lang="it-IT" i="1" dirty="0" smtClean="0"/>
              <a:t>Zeno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Dopo la prefazione del dottor S. seguono i seguenti capitoli: </a:t>
            </a:r>
          </a:p>
          <a:p>
            <a:pPr marL="525780" lvl="0" indent="-457200">
              <a:buFont typeface="+mj-lt"/>
              <a:buAutoNum type="arabicPeriod"/>
            </a:pPr>
            <a:r>
              <a:rPr lang="it-IT" dirty="0"/>
              <a:t>il vizio del fumo e i vani sforzi per liberarsene;</a:t>
            </a:r>
          </a:p>
          <a:p>
            <a:pPr marL="525780" lvl="0" indent="-457200">
              <a:buFont typeface="+mj-lt"/>
              <a:buAutoNum type="arabicPeriod"/>
            </a:pPr>
            <a:r>
              <a:rPr lang="it-IT" dirty="0"/>
              <a:t>la morte del padre;</a:t>
            </a:r>
          </a:p>
          <a:p>
            <a:pPr marL="525780" lvl="0" indent="-457200">
              <a:buFont typeface="+mj-lt"/>
              <a:buAutoNum type="arabicPeriod"/>
            </a:pPr>
            <a:r>
              <a:rPr lang="it-IT" dirty="0"/>
              <a:t>la storia del proprio matrimonio;</a:t>
            </a:r>
          </a:p>
          <a:p>
            <a:pPr marL="525780" lvl="0" indent="-457200">
              <a:buFont typeface="+mj-lt"/>
              <a:buAutoNum type="arabicPeriod"/>
            </a:pPr>
            <a:r>
              <a:rPr lang="it-IT" dirty="0"/>
              <a:t>il rapporto con la moglie e la giovane amante;</a:t>
            </a:r>
          </a:p>
          <a:p>
            <a:pPr marL="525780" lvl="0" indent="-457200">
              <a:buFont typeface="+mj-lt"/>
              <a:buAutoNum type="arabicPeriod"/>
            </a:pPr>
            <a:r>
              <a:rPr lang="it-IT" dirty="0"/>
              <a:t>la storia dell’associazione commerciale con il cognato Guido;</a:t>
            </a:r>
          </a:p>
          <a:p>
            <a:pPr marL="525780" lvl="0" indent="-457200">
              <a:buFont typeface="+mj-lt"/>
              <a:buAutoNum type="arabicPeriod"/>
            </a:pPr>
            <a:r>
              <a:rPr lang="it-IT" dirty="0"/>
              <a:t>la </a:t>
            </a:r>
            <a:r>
              <a:rPr lang="it-IT" i="1" dirty="0"/>
              <a:t>Psicoanalisi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4057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i="1" dirty="0"/>
              <a:t>La coscienza di Zeno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L'autobiografia è un tentativo di autogiustificazione di Zeno, che vuole dimostrarsi innocente da ogni colpa nei rapporti col padre, con la moglie, con l’amante, con il rivale Guido. </a:t>
            </a:r>
            <a:r>
              <a:rPr lang="it-IT" u="sng" dirty="0"/>
              <a:t>Non si tratta di menzogne intenzionali ma di </a:t>
            </a:r>
            <a:r>
              <a:rPr lang="it-IT" b="1" u="sng" dirty="0"/>
              <a:t>autoinganni</a:t>
            </a:r>
            <a:r>
              <a:rPr lang="it-IT" u="sng" dirty="0"/>
              <a:t>.</a:t>
            </a:r>
            <a:r>
              <a:rPr lang="it-IT" dirty="0"/>
              <a:t> </a:t>
            </a:r>
            <a:r>
              <a:rPr lang="it-IT" u="sng" dirty="0"/>
              <a:t>L’agire di Zeno è il prodotto di </a:t>
            </a:r>
            <a:r>
              <a:rPr lang="it-IT" b="1" u="sng" dirty="0"/>
              <a:t>impulsi inconsci</a:t>
            </a:r>
            <a:r>
              <a:rPr lang="it-IT" u="sng" dirty="0"/>
              <a:t>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15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i="1" dirty="0"/>
              <a:t>La coscienza di </a:t>
            </a:r>
            <a:r>
              <a:rPr lang="it-IT" i="1" dirty="0" smtClean="0"/>
              <a:t>Zeno</a:t>
            </a:r>
            <a:br>
              <a:rPr lang="it-IT" i="1" dirty="0" smtClean="0"/>
            </a:br>
            <a:r>
              <a:rPr lang="it-IT" i="1" dirty="0" smtClean="0"/>
              <a:t>e la psicanalisi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/>
              <a:t>Infatti, il libro è influenzato dalle teorie di Sigmund </a:t>
            </a:r>
            <a:r>
              <a:rPr lang="it-IT" b="1" dirty="0"/>
              <a:t>Freud</a:t>
            </a:r>
            <a:r>
              <a:rPr lang="it-IT" dirty="0"/>
              <a:t>, medico viennese fondatore della </a:t>
            </a:r>
            <a:r>
              <a:rPr lang="it-IT" b="1" dirty="0"/>
              <a:t>psicoanalisi</a:t>
            </a:r>
            <a:r>
              <a:rPr lang="it-IT" dirty="0"/>
              <a:t> e scopritore dell'</a:t>
            </a:r>
            <a:r>
              <a:rPr lang="it-IT" b="1" dirty="0"/>
              <a:t>inconscio</a:t>
            </a:r>
            <a:r>
              <a:rPr lang="it-IT" dirty="0"/>
              <a:t>: Freud sostiene che nell'essere umano sono presenti tensioni, desideri, paure, sentimenti di cui non si è consapevoli, che non possono essere controllati attraverso la razionalità e che quindi vengono rimossi. I contenuti dell'inconscio tendono però a riaffiorare alla coscienza sotto forme diverse, per esempio come nevrosi, e condizionano i comportamenti e la personalità. La psicoanalisi aiuta a comprendere quanto è stato rimosso, ristabilendo un equilibrio fra la parte conscia e quella </a:t>
            </a:r>
            <a:r>
              <a:rPr lang="it-IT" dirty="0" smtClean="0"/>
              <a:t>inconscia.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94009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i="1" dirty="0"/>
              <a:t>La coscienza di Zeno</a:t>
            </a:r>
            <a:br>
              <a:rPr lang="it-IT" i="1" dirty="0"/>
            </a:br>
            <a:r>
              <a:rPr lang="it-IT" i="1" dirty="0"/>
              <a:t>e la psicanalisi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Nel suo romanzo Svevo però, non elogia  questa terapia, a cui il protagonista rinuncia perché la giudica inutile: è piuttosto un'occasione per denunciare la </a:t>
            </a:r>
            <a:r>
              <a:rPr lang="it-IT" b="1" dirty="0"/>
              <a:t>malattia morale dell'uomo contemporaneo</a:t>
            </a:r>
            <a:r>
              <a:rPr lang="it-IT" dirty="0"/>
              <a:t>, che si sente appunto un inetto, incapace di decidere e agire in modo costruttivo</a:t>
            </a:r>
            <a:r>
              <a:rPr lang="it-IT" dirty="0" smtClean="0"/>
              <a:t>.</a:t>
            </a:r>
          </a:p>
          <a:p>
            <a:r>
              <a:rPr lang="it-IT" dirty="0" smtClean="0"/>
              <a:t> </a:t>
            </a:r>
            <a:r>
              <a:rPr lang="it-IT" dirty="0"/>
              <a:t>In poche parole, Svevo </a:t>
            </a:r>
            <a:r>
              <a:rPr lang="it-IT" dirty="0" smtClean="0"/>
              <a:t>non </a:t>
            </a:r>
            <a:r>
              <a:rPr lang="it-IT" dirty="0"/>
              <a:t>apprezzò la psicanalisi come terapia, che pretendeva di portare alla salute il malato di nevrosi, bensì come strumento conoscitivo, capace di indagare la realtà psichica.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3820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str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294</TotalTime>
  <Words>596</Words>
  <Application>Microsoft Office PowerPoint</Application>
  <PresentationFormat>Presentazione su schermo (4:3)</PresentationFormat>
  <Paragraphs>42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Austin</vt:lpstr>
      <vt:lpstr>   ITALO   SVEVO   (1861-1928) </vt:lpstr>
      <vt:lpstr>LA VITA</vt:lpstr>
      <vt:lpstr>LA VITA</vt:lpstr>
      <vt:lpstr>I romanzi</vt:lpstr>
      <vt:lpstr>La coscienza di Zeno</vt:lpstr>
      <vt:lpstr>La coscienza di Zeno</vt:lpstr>
      <vt:lpstr>La coscienza di Zeno</vt:lpstr>
      <vt:lpstr>La coscienza di Zeno e la psicanalisi</vt:lpstr>
      <vt:lpstr>La coscienza di Zeno e la psicanalisi</vt:lpstr>
      <vt:lpstr>La conclusione di Zeno</vt:lpstr>
      <vt:lpstr>Lo stile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ITALO   SVEVO   (1861-1928)</dc:title>
  <dc:creator>CATERINA</dc:creator>
  <cp:lastModifiedBy>CATERINA</cp:lastModifiedBy>
  <cp:revision>7</cp:revision>
  <dcterms:created xsi:type="dcterms:W3CDTF">2020-03-07T07:14:10Z</dcterms:created>
  <dcterms:modified xsi:type="dcterms:W3CDTF">2020-03-07T19:24:58Z</dcterms:modified>
</cp:coreProperties>
</file>