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57" r:id="rId3"/>
    <p:sldId id="289" r:id="rId4"/>
    <p:sldId id="258" r:id="rId5"/>
    <p:sldId id="259" r:id="rId6"/>
    <p:sldId id="260" r:id="rId7"/>
    <p:sldId id="261" r:id="rId8"/>
    <p:sldId id="269" r:id="rId9"/>
    <p:sldId id="267" r:id="rId10"/>
    <p:sldId id="262" r:id="rId11"/>
    <p:sldId id="271" r:id="rId12"/>
    <p:sldId id="272" r:id="rId13"/>
    <p:sldId id="275" r:id="rId14"/>
    <p:sldId id="276" r:id="rId15"/>
    <p:sldId id="277" r:id="rId16"/>
    <p:sldId id="273" r:id="rId17"/>
    <p:sldId id="278" r:id="rId18"/>
    <p:sldId id="279" r:id="rId19"/>
    <p:sldId id="281" r:id="rId20"/>
    <p:sldId id="274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737" autoAdjust="0"/>
  </p:normalViewPr>
  <p:slideViewPr>
    <p:cSldViewPr>
      <p:cViewPr varScale="1">
        <p:scale>
          <a:sx n="37" d="100"/>
          <a:sy n="37" d="100"/>
        </p:scale>
        <p:origin x="14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64A05-F812-4FEA-AE8B-12E68BA4F5F1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D08D4-AFCD-4A01-A5E6-3626146B447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D08D4-AFCD-4A01-A5E6-3626146B447F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D08D4-AFCD-4A01-A5E6-3626146B447F}" type="slidenum">
              <a:rPr lang="it-IT" smtClean="0"/>
              <a:pPr/>
              <a:t>22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7B89-42A3-4D9D-83D8-49157AD308DF}" type="datetimeFigureOut">
              <a:rPr lang="it-IT" smtClean="0"/>
              <a:pPr/>
              <a:t>07/03/2020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2FD87-D5B4-49EB-A77A-B6BAF5E772C8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Ingegneria_chimic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 rot="20137427">
            <a:off x="2239827" y="2912085"/>
            <a:ext cx="5310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L’ALIMENTAZIONE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643966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problema della cattiva alimentazione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r>
              <a:rPr lang="it-IT" dirty="0" smtClean="0"/>
              <a:t>Quando qualcuno non è abituato a fare una buona alimentazione mangia solo ed esclusivamente brioche o schifezze varie. </a:t>
            </a:r>
          </a:p>
          <a:p>
            <a:pPr>
              <a:buNone/>
            </a:pPr>
            <a:r>
              <a:rPr lang="it-IT" dirty="0" smtClean="0"/>
              <a:t>Guardiamo la differenza tra queste due foto tra uno che la fa e uno che non la fa: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22530" name="AutoShape 2" descr="data:image/jpeg;base64,/9j/4AAQSkZJRgABAQAAAQABAAD/2wCEAAkGBhQSERUUExQWFBUUFRcXFxcYGBQUFxcYFhQXFRUUGBUYHCYeFxkjGRUXHy8gIycpLCwsFR4xNTAqNSYrLCkBCQoKDgwOGg8PGiklHyUpLCwsLCksLCwpLCwsLCwsLCksLCwsLCwsLCwsLCkpLCksKSwsLCwpLCksKSwsLCwpKf/AABEIALwBDAMBIgACEQEDEQH/xAAcAAACAwEBAQEAAAAAAAAAAAAEBQIDBgEHAAj/xABBEAACAQIEAwUFBwEHBAIDAAABAhEAAwQSITEFQVEGImFxkRMygaGxBxRCUsHR8CMzYnKCsuHxFlOSohVzFzRD/8QAGgEAAwEBAQEAAAAAAAAAAAAAAgMEAQUABv/EACwRAAICAQQBAwMDBQEAAAAAAAABAhEDBBIhMVETIkEUMmGRsfBCUnGBwQX/2gAMAwEAAhEDEQA/AF+HSABR1o1WEqxK5bZ14qhhh70UzsYzaSPWkts13GEFQCJ1OnwNJkhyNVZvzRlu5Xn3DcChFuDdtsQSSlx12HSYp3gkuoP/ANlzrADrbfUCd4BPrQ3QDhfKNWDX01mrHGsRp3bFySBoblsyfMMBTBOMvALYe5z9x7dzbfmD8qMW4tDea5Sk9qLK/wBp7S1/9lu4o/8AKCKLw3F7Fz3L1tvAOs+kzXgQ2uiuKtdArUYya1IYsg+99KrNQuJI2rU2ugHFPsLGMbwNdGO6j50tIHQ+n7Vyf7x9T+tF6sl8g+jF/A2GNHQ1JcWh5/I0oBbk0/AGpC43QH1FGs8gXgiOBcB5iux40n9sfyn1FGJCjx/mlMWp8ipYK6CylRKUN99qS42iWpxsH0JlhteFQbDipjFCu/eBR+pjfyDsmik4fxNcOHPWiBcFdkda2oM9c0C+xNV3HC+8QPjUeLcSFpTrrFee4/iDMxIBYzudvIDc1NPJCMqRXhwzmrZtsZx61b94z5GaW3e2Njp6kfSvPsViz6dNPpSPHY5Z1aT0BP6a1scrb6DlgjFHpKtgLrZjYQPOhBa23nOxoxey2EuzBZSdwSD/AM+deNPj2GoJA8Sx+VO+EdtLijIAXHXX9dKojK+ydxS6NL2i7KXMPqpzodjH1jaswMOD7w1+Fbzg/bCRluDRhqp1jrFRxfZ6w7ZlbQ9aJrwAkAMlcRaudaiBXPOpRZbqONMKPM/6TU0qvHDujzP+k0DCR3hGIGS1G+v0puL0KvjP03pFwax3bXTX6UxUe7E6kQDrqQdKVLsbHoddm7FprVxmywCoBOgBy6meVWdp8QMPhDds+zYhxOpIgzoI8VHpQyY9MKgs2tWB/quROZuYUdBqBV1q0cbbuWb4UKe9bZJVlZZ3nTUE1ZBRbpkM933C/gHGWxFslgogITlJg5jrE+VWYjslhXUM9lSSCSRKn8R3HlXeGcHGGRgpJDZIBGoAY6EzrvRXtW9kuugDT5BGgepHpUq+7gpnTXH84MVcxrteU53T+pkUW2NoBAFgEJoTqa3drHsFQ96SNRmmNFkd5SdyRr0ry3igDLlB98uJHKWRNPKorbuC0gtXzbW3ZzOczLOhyDu9SPnE61RPHb/2Cq2pVzVnrg4qInNAyhu8k6EwNVPly51avEQRoUPk2U6TydR+U8+VebWu0l1LaAnUJmYHK8jRxBMkSCPQdKo4b9oD3nuH2VtUEqoJZQoZGHvDXadwdzWbHVipRUZbfk9IucWy6sjgHaULadZtltKrXtBaOhZAehbKfR4rPPx+0ArLmIMEHRQTnzlNY5kCSYOWqG7bYdPZrduFZDa3AHByMLTDulhJKuw86DawpLb3wbFMTbbb5a/NZq1XTk0fGPrWIwvGMFiCoX2BJOuUZG1YwNI1y5fiatxGGFu0XVryFAMwW6xUHIzMCDmAAKgeZrdjXYPD6Nzh11mZ9KliHpf2StN93V3ZmLgHvZZGYAxIAkQBr40Vizy51LlZkVcih71QF+qHuz9aqLVOVqAccQBzqIxRoPNUc1etnvTQeMYaiOJ9ToAT6Urv4mOdDW8UCQre62hjodKOLfk96UQjFcX9soyrLMTA6KPxeZrOY67lBJ11jTbTkOsVp8XhBbXTmIJG45BfAVnr+GBMD4eHlR7uSiEFXBmMchcGcw8OZpNcwoRdF1/nOtniMKADSXH2Bl0/g51VCZNlxVyY7EWpJJO38gVUl9xtoBTm/gZPh1+tCYjBQI5VbHIuiCUCXA+IMjEltCNZ59B61vsFxdMp73M+EDlXm5swRp/OdF4PEMoI8f0FM3inBo9Te3VZSiXQ1Sy1zkzpUfWrckAcyB60zt4HDm8tt7qEA6gu1piYIIyOozAn8p2pTdBykgSdhy38TpO9V4QXWJRWzJ+V4uL5ZDIrHljB+5D4aaWWDlGSX+TXXuAWs5KslsKoyqusGILFRrBFJb+FezBbJIXOst3e6CQSRMajmP1qN5LNtZfEC2FUzZRVXLHvSC0Lqdeeo8qfXuHA4MG1ll7aiW1IzNI70jTvbAcxRRrJbiuuRDSxpJyu+Ov+mKTiWIVgz4fEMpgzbt27isJkw9tjuJ1onD9ocScQXs4XFFczFUa0VGsmGZoHhRwsNbt27Ld7KskrIklmnWfGtBwE6ZdIUaaydSTqZOtU7I8OiZuVPngDFxzbBup7N47yBg2XUkDNsTA1qi5iO4yxGW2D5l7WY+W9MeIYcs1wLuZ58ypjy3FKsbba3YvZhrlTXecttVkRuNCPOpWve/8AIxP2o88WMyAbEsev/wDWf0+VA9pJT2WeRbKwQpEkQGRXgxuJHlR1iw9xkFpczezBA8CzGdaO492avXrbAIVysbu0kqihVQBdySxMzyNU7kpf7YUotw48L92LMfdCKpVuSjkJGWCpjl3d/Cl3AbBZXGaCxiRpMgLp8DTrifBSrG00FgFgDeSGeB4wYpfcv27bqVDDvyVHNwQT5f7VikqSNywe9y8Uv1L7nEblstbILBmtW1YaezZTIC+Mk61VxzDK1/ELBMsyqSJibhaZ8zPxplgcIzWrl246ki61zLoAcgW4Wn82VW0/aqsRaYm1ADe1h592WlpkdIHyFCpL4Dim5XLw3+pm+zuMt4bFIWkotwGYmQD+4rZsBdu2srBziZY5csCbhCr3R3tN807VhnxqnEGFDA3NAQYiTppqNztXpf2eWVxOJR8oBshiwjZizAb67Fj8BTtTJ0iPTRUVJnpduyLVpVXQAAfID6AD4UqxV3WmPEb1JswnWuNklbopwx4sjNcZqiWr4GllVFhU1RdcirbebkCfWqMY2sUVHl2AYi5P1NVYOyXaToo3bp4D+90qN9tDVwxche7lUCF/KSBrr+bnTUuA1Hc6O47iRF0d4KjmNYIBjuz57VVnUn+RRGFwNu6czgFVJ08h+9Ljw1FY5CwBMwTNe4rkbFNSpdEcZhu6YrJ4i6QYM7/vFbdGA3rOdprMnu+FMxPmheph7dyE6xp4n6mPoKhicKAfr/POhjhLsSAd9I6jao4m64Bzgg+Ij0qqvBzua5Ry5aH61C3YGvnVDYr5/SpLiY5+NFTQu0euWbDOcqiTBPIaDnrV1jgF52CwB1MiAOZpnwzhz22YupBICjxkyY67CuYztEmHJAaXmGAggAfhnaT8qj9TbOn0VqMsnEOWNPutnDJAAzOApza5oJJJXbmayuKxFouyqUVeZGk7z5jQetK+Lcfa80kn4mTHTTQClLX+lBlm8r64OlpdD6Ubk+WHcS4cpBAdXRSrkJAylTmBAOh1nQ7860x7Qhgbdwj2jmxlgEIyZgQwB/F6xtyrI4e7bZCrhlJGjD/S68xSlGJxNq2HJBcKDqYk8p9YqjC3BNR+QdRpoTqUvg9Axsi6N4CiYj83SmvCCMzHqB+UdeQPjSzHIVKEWw5ywT3/AMO3u7b8+tG8EaJ7mT16Drqd4q1dI4kuLM7x3hbti7zW2ObMNEbvaKBqBt8aATFcTtuFe24Rpy58lyfPU79K9L4TdVhdKgSL7q8ROkRPwIrGdve0d5rq4PB966QWuEGCqgTE/h03NDKNMGM02kkKrWIuWnDNhBO2ZFdPhpIp9Y4yDq1u4p/wyPkB9Kadje0P37Ci6UyMDlYaFcwAkqemo3p6MIp3A+n0pMk2+g/U29mSd8PcYEhCwM94ANtBjMARp9aXXOxWHLi4gdGDFgVYkAnmJkb9TtWxx/ZyzdOZwZiJDHYec1lG4cAx9mxAkx1idJiscK+Qo5N4txPYcG2ypdcFg8ZtQGdWUkhRr7x9aHfsi9t0IuowSyQEghjcCkaHaDPOnw9quzz5wfrXDjnHvKDGmkjSsSkuhm4804f2BvqDcu22zgqUCsh/xZhvO21ej/ZLw8rh7t5gQ1242+hhSV+uaujHoT7pB5aA/TxrWYS0LdoAfzl+5+NZmyy/qFtRUFGPkE4jdk0tNEYu5JoNrukdTXN7ZZCNIus2szBRz/hNFvaVNZA6EwWPkNhVGHEW2cGOQP1j40jxdxyO7v4miQyMN7GGIxWZuoH5mI+Ig6UDjscVI1MdG/qL67iq8PasxF4kNEknUT0U70Ndax+B33g6TpzkE60+KY2l1RziWhBCsARPX0PMVbh+Mj2KWXSAzNlYjRiNYk7tqfSmGH7SYWwmX2yE7kv3TryA5VVxTjy5STazsUU22K92HGrA7bQPjTnDjoni7lwU3roRQq6AifUmaGF6h2xOZV5ECD5zrUA1Ka4L4PgLzTQuLQMdhJ5mpZ6re6BqdhS6NdPs5dUAZVggCTrE6GQCNqWdognsdJ90QDr3tCDrsaOuY0RorH/KF+tJeOXpQz1p+PtCMskoOjKm0STFXW8C7CVUsOoEirLS9PhW04ZYCWlEcpPxqqeRxORDHuZrON8fxJ7tq2yiPeAzNruAeQ+dZC7hLsy1u51kq31rWdo/blz7ABFk6iJPwOgpC+Nxibt/6j9KhjOD+TsYpOEfbFCn7pcJgK7byIO3pNWYfhzsJW2/jEiPXSib/GMQYkrptAg/XarMJ2oxCmGto46Ziv705U0G9RP+0CujIcplT/eGvxpfxjCOi3LtpyrWAroVmdTBbXkAD6074j2oOwsZ/wDGyH4c9utLL3EHu27gNtLYKFYWNZ01PPeih7WmJzZ3kg4VyLcF9r2OTRvZP4skH/1Ir7Ffa5jX0HsknmqSR5ZiaQf9MP8AtV2B7NuHUvEAgx112q9zxJWcJYs90z3/AIbw57WGAtNFx1VmZ8zFnIBZnO7EyfLSsjZ7GY+zi72JtPh2a8rKSc4IDkZmCkRm06xTu12k1IDgKAMs5gdtRBWKLt9ofFT5FT9DXMWq82XvTSQy7O8Ht4WwllJCruTEkkyzaCNSfpR1l2zawVkiZhvAxSi3xw81061cnG15ii9eDdinp5q+AvtFxH2GGu3FGZlRmCg7wNflNYLs/wAfa/azumQljA6jka2j3w5mO6RB8tiPQmsRcBtXGtke4xGnMDY+kUSy706R7Hj2djz7wMpYmABJ+FZ1e1Wa+qBQbbHKG1zSdj0ijrvElW053IUkA8zyFYXiGKcd4khh3iRpBPSNulMj0bPg9FwNvNeXw19NR84rW4o5VjoPoK86+yu5cu3LjOxZUCgTrqSW3PgvzrfY99x4VLqJc0DBW0KL770DbVrjhUEkn08T4UTdtszZQJJ2FMrVtbFs66/ibr4eVTxRa5UqXZVxGEtZRsIAPU8z+tIiW3BHxH+9BcX45mfusIHKs63GbrXIFxVQbkgT5Cdz9Kohp5ZHSGRyRxx5DOP8ZI0cQOTLqNPA7HwrK3uJ3GY+zDherRJ8YAgU5uAMZe4HjZdND1JG/pVV8r0J+Brr6fSbI+5EmbNudpiN3zSHBM7zr8632C4VGCw0XmdgmaGaUCtJAA5ECBWRfCzy081FdW7dtKFRxA2DMukmSAZ603UYpTglH4E4pKM9zNKrx61Z7Ssoe0wXR1afASPUVRd7YD8KMflXNenm/gtjq4RXZt0NQusBWBu9r7x91QPOTS3E8WvXPeuGDyGn0ry0U33wDL/0IrpNm2x/GrabsPKs1xbtIHBVBvzNIgn/ADzNfeyJ2qvHpIx5fJBl1eTJwuBlwPE/1AGaegO1encLw2dCfGPkK8hS3lIM6ivTeznHV9jI5sx6eH6VPrcbXMRmkl8SNAvE3O7k+ZNSOMbmRWLw9w5Rqd+tF4bGhDLtAjma5MtP+TtrJHwaV7gbdQf55VX92Qn+zHqaAtcRt75hBq+3xG1+daS4TXSYzdDyi5uH2zvb+ZqH3G0PwH/y/wBqtHE7P/cX1qJ4ja/OvrWJ5PyeuH4K/ulv/tn1/wBq6MFa/KfUftUvv1v8y+tfDF2/zL61tz/J72fgs9mvRvUVF7Kn83xy1z7yn5l9a++9J+Yete93g3jyB3MRaUwGIPhA+hq1OIQJW7d9Z+pNDXuE4VjmKoT1zH9DQmOVFgJHwM+utUR2y4Vi+u6H+G7VlBBOfzA/Qim2AsffVa5GUqQnnAmfQx8K8+Q616J2BxZGHfn/AFD/AKVqnHGnV8EWopQ3JcguM7OuJ51juPcFYfhJHgCY9K9h++KdxVT4e0+4Hyp/MTnbr7Rm/s34f7LCTEF2J2jnlG/gnzppj75zaczp8aLskKhjQSY8h3R9KVWLma9/hBPxOgNc+ct0ijHHljRLa2lPNiNT+g6Cspxni+aVG3OmPH+KZFyg6msVirjN7vxJ0A8zVGLHvY6K2q2Z/tPjMoJBg7DqayxxbHnTbtBhgXAzOW21ACnyG/rQ2K4BftRmtk5vy94/EDau9gx7I8nJzOUpPwBNeY/iPrFQk9TRp4Tc3KFfOB+tVthCNyPWfpT6F7QcKavt4brVltREzPw/mlca8D5VoSQRaCLplJPn/IrhVR+AE+ZP+1DG90qs3jQjNyRdcAO+nltUMJhfaEuYCjQTtpyoYksY6/TmasuYnToBoBWC3JNhtxrSamXb0Hp0oe5fBO0UFmJNSBNeB9Sy0irLN5lGhI15TQwNSDnrS5KwoyNphbncH861TxHULUcEdPh/PrV10SRXG6Z3XzEOw+HORdPwivmwoNHYdDlXyFXZRzFaRNcic4bwmqns+dO2woNVtgjW2C0KVQ1IUxOG8Kg2HrxtAYepq1TOGPSuphT417ce2gHHR/SQDmzH0Cj9aH4UIX1/X9qP43YOW2sSe8Y56mNv8tdwPAMRlH9G4B4qV6/mjrWK5LgfGotWQzV6J2DZPuxBYBvaE7jotYb/AOCvz7kRvLKI89a23Z7hVoWgmYO5Acw22bmBvGm9ZKEoctB5WpRqzTNhehoXE2WUEkaATNJMdj1sAlLrd1spA1gzG/xoM9sA39NrhOfugFZJP5QRzrXDJt3bWTKHK5G9vH9z4UHgcYAXby+QoPWIBHlO3nSfimMa1lRSCrt32M90eAG9TYNNPI+iuW2HJXxDHNfu5U1JMDp5+AFB8V4QqwMz5h+PWJ8gYA8waO4QltTcdd5AGs9wgMCJ6mfSo4zETXbw4ljEy9y5MnxFOV0wdluLprynoflQWJ4ZeJkXM/iCZ+I5U+xmHVgVYSDWZt4e7aYhGPd1gnQj41TZBNUwe/Zuj3s3zqgKSY5mnFrjpPvQD0OoPj1oHFY/MwMDQ8hGnw5+NFYlxXaYww+GAOmyj1P/ACaCxeCy6jY/h5/DrT9lXKCsAECI5zzpTj7ozdSv1rOxrjQqL1C8Y09fPpVpImTQrb+NesnmWq0KT10+HP1P0qtFnU1IiT0UaT/NzVqpO2g6/wA3NeBqyEV8RUjHKuV5h0crldqMUDPGvwvu1bzFUWTp6Vfb/b9a4rO98GywvCCbaGN1B9RV9rgjuYRS3kDWt4JYtrYte01Itpof8I3o+7xhVECAOg0paaXMmSyk26jEydrsTfO+RPM/oJom32FfndQfBj+1NW4xO1dbiele9WPgz08osPZeyn9pdLHoIT6yaJTs7hEElC8/mYiPSKScV4132EnQwdV5DaInl1qrF8TLEa90RAiNI+ddTHjjXRBOcr7NJhuDYbcWU+OZ/wDUYovEYbDW0l7VryyJPltWSXjdzk2g2EAD0oS9jHuNLMT/ADpTFBeBdvyO/voZv6FpLPLMqgNHTNEgULYxtp7txVV8Q1s5XbMiJmiSoZjJK84Gk0K/FmQDJBI8BSDN7G5mQBZJLINJkydOR1NM+xWkC/c6bHPEgwvMhVLMgEICzkzH4soDTrz+lZ607vcsupYMtsiV0ICOVk684A+NPTiyctxGLA7as3TukDy/hGsMdwl8Sbd3Dgo6924s5FyuNTscy84GtPlKCju+A8OSbeyYjxPHUOKuqWzK6jNzAOYAbeZq7g8W7jFj7pJB5gXFAB/9SvXXxpxY7E4ayGLe1u3HWGZs1tNwdANYkczVPE+Bf0wbLG3cXUGcyt1UncA/HUA1AtbivbZ1I4sj97R9b4nbLHLcWTybuN5Q0GgeIvmJB2iKra/nhbtrvDwmD1FD4jGog0M/3SAY+PKqlXwY5cclVq7lbn3VI0/LvHmpk+RNXPiA2xnypXd4sm4BzDXukaeI6+VUWOPW27rKVPIpAn4VonekHX2pRjnn4bH9PKr7+NU7Fv8ANH6UuxF+a2hcnYNdyHQrljpQR3j0NEXKrImtESVjTAcSHssrHVD9dqExl8FiRz1oJTr9fHoa6TXjN7okTQ41PnVjGiMGctsvzJgHy3j+cqwB+50ddBpIgAaL+p6VVcuE/wA0Fda23MR4nT61zIBuZ+Q/etCf4OKk1yK6z/AVCaFs9wfFqhNfO1H8P7O4m+ue1Ze4skSqkiREifjQtqPLA5b4Hlpu58ab9mrAe8s7Ahm8lk/WKSW37vxpx2bxOT2rc8qgfFq5DR3N1G6fipYkzUkcnc1mrGP8aaWMfNTThQ+Ekx1aojNpS2xfolrulLSNkZbHODcYgQcza97x+FWi8dqpxF/vETOrTr4TtV+EwVy4e4jP4gE/PavoY1R85Ls+z11no632WxJ2tkDxKj6mrv8ApLE/kH/mn70VoymLLJk0v4jhyX0POtH/ANM4qCBbA82X9DQz9ksSQe6uk/jWfrWqS8gSi2KOHcZSzcuKjEsArHSYP4mC8/PwFMl7UBO65c5+8p1OYbaEUt4D2QxFrEXLt3DZx7NlXVWGYxByhtdJoxMbbsyj22QkyBkYemm1czVQju4TZ19FklKCTpfuNsDe9spdLhAtmCDK5ZBbM3IDQ6k7iKjmZ4MgAgkMSFDQQOe5kgedMOEYGymFe9d9262zD3gDCDJEsSykigxdW9cWGPcGltlKuMsnOyuqgtqMi6Isz5zPCqtFcdSrcXQLxPhDXLcZlSBrmJUrpmIJgxC6kcgRO4rK4n7PMS1oXCURSdAzkGDsxlRAPj1HWvQcNYgI15DFxgY95FBJyWwRo5nvMZ1aN40Y4ziMpKagmMxE6iJABIzHlodDT8eSWNUhGVeo0eJ3OxmKVSwCnKCxAZc0Dfu7k+A1rP3e8de6w5/vXvvC8EocN1P9OVyjLp3spJM6EAkncmvMftFwKnF32tKoyuQypsYAlwOszmA8+tV4tQ5cSE5MF3s+FZmQx66HbWfnUb1sjlI6jWhVufEdKjEbf71YpElllRNcJNRL16zGz5hPwqBfrXzGoO0716xUmXYPDG44Tadz4DenGIZU90baAxJHlyA8qh2WwhYs/TT9T+lEcWdgd9PGtTQ3HGo2JXadTrUJq19eUVUxrGCyJNQJqSoWMDWjeGcEuYi8tm0uZ3MeAHNieQFY2krYvl9BnZDsncx9/wBmvdRdbj8lX9WOwFfoThXCEw9lLVsZUQQB+p6knUnxoTsp2Wt4GwLSand35u3Mnw6DkKdxXKyzeV/goiti47PzlbPdPnRfDrsB/HL8pP6UEnu0Tw2yGzTspU7x+YfHevVZdN1GxjbxE02wFykA0YjoaccCw7XnyiQo1ZuSj9+goZRAx5DT8NRnMKJPyHiTyrSYbgQI7zz5fuaVYa8ttcqaAep8SeZokcQPWle2PZQ3OX28B+H7OYa2cxUMZmW73y2om9xVRoo0Hw9KRXMWTzqGY0rJqZPo9j0kVyx7b4tRS8Qms4pqwXTRY9W48M2eli+jRjGCuXLobektu+etWJiKo+qiyd6aiGOuG2ZHr3v051zB9mLd11vXV13CarPQuP00nnV1tg1xFMRMweeXWBTPEYqJAPeI0GmhOgPrRrKpITOEoOomR+0riYREQGApOYLEglIAjl3SY23pNwprGKtKLDmyoW42Iun+0ypqVYk6KffJ5kqOVF8b4JjcagwzIwW25f2zPbUnVsihhJyidRvtV/Cfs+u21cM7Ojx3XILd0aSzSDB1AKwdNRRXxYCXNAPZ/iqubqW81qw6KtlXJVrh72e+GeFNzYbqDJA2mtVw/FFv6d2JXRRGSFiMuQ6rpy18yINU3eG3FTJiFW5bGisoBGv5rBMTPNCDSZlg5LZBjKyoWciAdRbZhnVfCDlZSDodU5HfJfixxcaX6/z9h3iu2WFs9yScmgyqYBGkAx8JFYTheGbFY32jIMjXDduckCg52BaNBHrTvFYSxeE3lZD+fRYPTMJtt6jyFW2bWIwSzh3S/bJLZGWH2gkbFtOak+VCpFUFDHF7PufkUcX7D4R7mfKFF3M6G05yHXvABhpBO21LX+zW0fdvOPMKf2ppw7tSXLpfYhbkQ2rG3laQNZJQ7H4GibOOB1UyOvkflSsmXLB2matLDqUTPf8A4wX/AL5/8B+9WJ9l9v8AFfY+SqP1rSC+a77c0p6vN/ce+jxeBJZ+zTCqe81xv8wX6Ciz2JwQH9jPmz/vTL2s11TS3qMr7kw1psS/pR9wfBWcKpWygQMZO5JPiTrUMdw61enOimfAVbIqPtopW+V3fIxY4pVRl+KdgLZ1tsUPQ6j96x/EOzt22YIB8Qa9MxmPAG9Y7jHEZJ1rpafU5unyc/VYMSVrhmet2LgK27Ql7jAQBLMSYCivdOwnYlcDaloa/cA9o/T+4v8AdB9TSr7NuxnsV+830/rP7gO9tCN45MfkPM1v6onklk4+DmNKL4Pq5NfGuGhoA/NyOAupA+NMuAY3Dp7X7w6qCojdiTPIDektvsbjrne+7XjPMqR/qpp2e7DYgX1OIw9wW11IK6MRspjlP0qn04x5sJ5pZFtrsf8ADuz33g+0Qm3Y2DMsF4/Ip1I8TArRqyWkFu2Mqj1PVmPMmoYnGkDvAiNAIIAHIRSs4wM29SydlWOCjwNUxE0Ql6k9vEdKJW7MQankiyDG6PVyvS+y8irvb1HMrirGCmu0Gt7xq0XKWa0EA1INQ/tKkr16wGiGNTMNyCNQRoQeRHjVvC+Mi7nt3u7cVYLiBKkzmB5CVEjaos1KeK2Do6HK6xB667HqKoxTp0KywTjfg1mCVcs2xkX85ALvJmVU7AnaR5CIo/D3oPhzZjJPTU/QVk+FceS+gInOsBl1lSeo6TzFOk4mViRmbppp4abfWq9ziyGUN6tchHGML7ZDpptlOzAjXn4+HwrLX8AyjLcX2gBnvaOOhzGMzeMox6tWns3QxnMwOnKRr5UULYYd6CBz28/EVn3chxyPEq+DF2HMkJczxurznA/KzAC6P8yuvWuWYDDLNi4dQO4bd2OaqD7O6f8ADkboCa0HE+zgaGADRt+YeREMP8pBHQ0iv2mQEODetnVgQrusaFoEe3Qczo6+FeKIzU+hDx3gk+0uIMrjvtbAlSskNctncANuhErQvC8M62TdJgMe6vUDRm9YHwPQ1p0Gi6+0tn3WBl1gbho/qADno6jcEaGu8hIIbvSOUQ6gaMomFcDkNDrEiI9J2qZQskqoU28dpUxjqyON417C61tz7p0PIg6gjwIrqdpEP4h60t6Z90L+rinVmvGMq0YsVjzx5fzD1FR/+fHX50P0zN+ribQ4oUuxmPIFZ09pgOdBXeOg/iooaWV9AT1ka4GPEOKmKf8A2b9jzfuDFXh/TQ/01P42H4v8IPqR4Ui7IdnW4jfjUWUINx/og/vH5b17rhMIttFRFCqoAAGwA0AqnbXtRzcuXdyWKK+IqVQJpiVEtnDUJrpNQNYaAG7NVXDXa4a85MckCXhNLsTgEO6KfgKaXBVFxalm+SrGI73B7Z2SD1UlfltQNzhTqe4+nRhr6itCyCa5ctg0lyZSkjONcvJvbLeRBoY8cIPeVl8wRWldIqIQNuBS9y+UO5+GJrPFwedHWeIA1K9wi026DzGn0pXxHCC1qhPkTI/etUYy6NU2ux2mIq5b9ZW3xB+tFW8Y3Wh9MPcmaA3qHx9/uHypeuLahOI4tojqQPmKKEfcgZuosU4nFvZve0tsPaLmAEGCJ1RuoNangHahL+nuXF9+2Tr/AIln3l8axXF8QSTsIZgI/wAUc6S4y6VZWXRhsw0YeRFdqeJZFfyfP49RLFKvg95wYkZjosbbk/r/AM1YbxJGmmkD/jn/ADxrzvsD2nvXzlukMFgAxB105aTp0r0CYg9RPzk/SubKO10zpxaktwxwtwxrsOfTwqnHcOFzvLo28gxqNmDD3W5TzGhBFdv3SAqjQEAn1FX4ZoygbGT9D+taueBDte5GQxGCe25KDVj3rXurcYa9yP7G+NwBod1MaV3HYIoA2pRofu6OjEZs4UbNuWC76kD3lOq4lhlKliNRHxEiAesTI5g7RWc7Ut7ErcXVvaC206h13GYfmB5iDz3rXwVYsjnR5l9oXDIyXhB2UkRBDAsjactDWINes9vbAW1fTcLmIncHOo3/AM0+Y858mNdLSyuFeDma+KWS/KOV9X1cqo559TXsz2duY3EJZtDVtzyVR7zHwHz0FKxX6E+ybgdqzgLd1F/qXhmdjqT3iAoPJRG1Jyz2LgPHHczR9nOztrBWFs2houpJ3ZjuzeJpnXa+qVIc2RqBqRqDVtHiJNQJqRqsmhYR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2532" name="AutoShape 4" descr="data:image/jpeg;base64,/9j/4AAQSkZJRgABAQAAAQABAAD/2wCEAAkGBhQSERUUExQWFBUUFRcXFxcYGBQUFxcYFhQXFRUUGBUYHCYeFxkjGRUXHy8gIycpLCwsFR4xNTAqNSYrLCkBCQoKDgwOGg8PGiklHyUpLCwsLCksLCwpLCwsLCwsLCksLCwsLCwsLCwsLCkpLCksKSwsLCwpLCksKSwsLCwpKf/AABEIALwBDAMBIgACEQEDEQH/xAAcAAACAwEBAQEAAAAAAAAAAAAEBQIDBgEHAAj/xABBEAACAQIEAwUFBwEHBAIDAAABAhEAAwQSITEFQVEGImFxkRMygaGxBxRCUsHR8CMzYnKCsuHxFlOSohVzFzRD/8QAGgEAAwEBAQEAAAAAAAAAAAAAAgMEAQUABv/EACwRAAICAQQBAwMDBQEAAAAAAAABAhEDBBIhMVETIkEUMmGRsfBCUnGBwQX/2gAMAwEAAhEDEQA/AF+HSABR1o1WEqxK5bZ14qhhh70UzsYzaSPWkts13GEFQCJ1OnwNJkhyNVZvzRlu5Xn3DcChFuDdtsQSSlx12HSYp3gkuoP/ANlzrADrbfUCd4BPrQ3QDhfKNWDX01mrHGsRp3bFySBoblsyfMMBTBOMvALYe5z9x7dzbfmD8qMW4tDea5Sk9qLK/wBp7S1/9lu4o/8AKCKLw3F7Fz3L1tvAOs+kzXgQ2uiuKtdArUYya1IYsg+99KrNQuJI2rU2ugHFPsLGMbwNdGO6j50tIHQ+n7Vyf7x9T+tF6sl8g+jF/A2GNHQ1JcWh5/I0oBbk0/AGpC43QH1FGs8gXgiOBcB5iux40n9sfyn1FGJCjx/mlMWp8ipYK6CylRKUN99qS42iWpxsH0JlhteFQbDipjFCu/eBR+pjfyDsmik4fxNcOHPWiBcFdkda2oM9c0C+xNV3HC+8QPjUeLcSFpTrrFee4/iDMxIBYzudvIDc1NPJCMqRXhwzmrZtsZx61b94z5GaW3e2Njp6kfSvPsViz6dNPpSPHY5Z1aT0BP6a1scrb6DlgjFHpKtgLrZjYQPOhBa23nOxoxey2EuzBZSdwSD/AM+deNPj2GoJA8Sx+VO+EdtLijIAXHXX9dKojK+ydxS6NL2i7KXMPqpzodjH1jaswMOD7w1+Fbzg/bCRluDRhqp1jrFRxfZ6w7ZlbQ9aJrwAkAMlcRaudaiBXPOpRZbqONMKPM/6TU0qvHDujzP+k0DCR3hGIGS1G+v0puL0KvjP03pFwax3bXTX6UxUe7E6kQDrqQdKVLsbHoddm7FprVxmywCoBOgBy6meVWdp8QMPhDds+zYhxOpIgzoI8VHpQyY9MKgs2tWB/quROZuYUdBqBV1q0cbbuWb4UKe9bZJVlZZ3nTUE1ZBRbpkM933C/gHGWxFslgogITlJg5jrE+VWYjslhXUM9lSSCSRKn8R3HlXeGcHGGRgpJDZIBGoAY6EzrvRXtW9kuugDT5BGgepHpUq+7gpnTXH84MVcxrteU53T+pkUW2NoBAFgEJoTqa3drHsFQ96SNRmmNFkd5SdyRr0ry3igDLlB98uJHKWRNPKorbuC0gtXzbW3ZzOczLOhyDu9SPnE61RPHb/2Cq2pVzVnrg4qInNAyhu8k6EwNVPly51avEQRoUPk2U6TydR+U8+VebWu0l1LaAnUJmYHK8jRxBMkSCPQdKo4b9oD3nuH2VtUEqoJZQoZGHvDXadwdzWbHVipRUZbfk9IucWy6sjgHaULadZtltKrXtBaOhZAehbKfR4rPPx+0ArLmIMEHRQTnzlNY5kCSYOWqG7bYdPZrduFZDa3AHByMLTDulhJKuw86DawpLb3wbFMTbbb5a/NZq1XTk0fGPrWIwvGMFiCoX2BJOuUZG1YwNI1y5fiatxGGFu0XVryFAMwW6xUHIzMCDmAAKgeZrdjXYPD6Nzh11mZ9KliHpf2StN93V3ZmLgHvZZGYAxIAkQBr40Vizy51LlZkVcih71QF+qHuz9aqLVOVqAccQBzqIxRoPNUc1etnvTQeMYaiOJ9ToAT6Urv4mOdDW8UCQre62hjodKOLfk96UQjFcX9soyrLMTA6KPxeZrOY67lBJ11jTbTkOsVp8XhBbXTmIJG45BfAVnr+GBMD4eHlR7uSiEFXBmMchcGcw8OZpNcwoRdF1/nOtniMKADSXH2Bl0/g51VCZNlxVyY7EWpJJO38gVUl9xtoBTm/gZPh1+tCYjBQI5VbHIuiCUCXA+IMjEltCNZ59B61vsFxdMp73M+EDlXm5swRp/OdF4PEMoI8f0FM3inBo9Te3VZSiXQ1Sy1zkzpUfWrckAcyB60zt4HDm8tt7qEA6gu1piYIIyOozAn8p2pTdBykgSdhy38TpO9V4QXWJRWzJ+V4uL5ZDIrHljB+5D4aaWWDlGSX+TXXuAWs5KslsKoyqusGILFRrBFJb+FezBbJIXOst3e6CQSRMajmP1qN5LNtZfEC2FUzZRVXLHvSC0Lqdeeo8qfXuHA4MG1ll7aiW1IzNI70jTvbAcxRRrJbiuuRDSxpJyu+Ov+mKTiWIVgz4fEMpgzbt27isJkw9tjuJ1onD9ocScQXs4XFFczFUa0VGsmGZoHhRwsNbt27Ld7KskrIklmnWfGtBwE6ZdIUaaydSTqZOtU7I8OiZuVPngDFxzbBup7N47yBg2XUkDNsTA1qi5iO4yxGW2D5l7WY+W9MeIYcs1wLuZ58ypjy3FKsbba3YvZhrlTXecttVkRuNCPOpWve/8AIxP2o88WMyAbEsev/wDWf0+VA9pJT2WeRbKwQpEkQGRXgxuJHlR1iw9xkFpczezBA8CzGdaO492avXrbAIVysbu0kqihVQBdySxMzyNU7kpf7YUotw48L92LMfdCKpVuSjkJGWCpjl3d/Cl3AbBZXGaCxiRpMgLp8DTrifBSrG00FgFgDeSGeB4wYpfcv27bqVDDvyVHNwQT5f7VikqSNywe9y8Uv1L7nEblstbILBmtW1YaezZTIC+Mk61VxzDK1/ELBMsyqSJibhaZ8zPxplgcIzWrl246ki61zLoAcgW4Wn82VW0/aqsRaYm1ADe1h592WlpkdIHyFCpL4Dim5XLw3+pm+zuMt4bFIWkotwGYmQD+4rZsBdu2srBziZY5csCbhCr3R3tN807VhnxqnEGFDA3NAQYiTppqNztXpf2eWVxOJR8oBshiwjZizAb67Fj8BTtTJ0iPTRUVJnpduyLVpVXQAAfID6AD4UqxV3WmPEb1JswnWuNklbopwx4sjNcZqiWr4GllVFhU1RdcirbebkCfWqMY2sUVHl2AYi5P1NVYOyXaToo3bp4D+90qN9tDVwxche7lUCF/KSBrr+bnTUuA1Hc6O47iRF0d4KjmNYIBjuz57VVnUn+RRGFwNu6czgFVJ08h+9Ljw1FY5CwBMwTNe4rkbFNSpdEcZhu6YrJ4i6QYM7/vFbdGA3rOdprMnu+FMxPmheph7dyE6xp4n6mPoKhicKAfr/POhjhLsSAd9I6jao4m64Bzgg+Ij0qqvBzua5Ry5aH61C3YGvnVDYr5/SpLiY5+NFTQu0euWbDOcqiTBPIaDnrV1jgF52CwB1MiAOZpnwzhz22YupBICjxkyY67CuYztEmHJAaXmGAggAfhnaT8qj9TbOn0VqMsnEOWNPutnDJAAzOApza5oJJJXbmayuKxFouyqUVeZGk7z5jQetK+Lcfa80kn4mTHTTQClLX+lBlm8r64OlpdD6Ubk+WHcS4cpBAdXRSrkJAylTmBAOh1nQ7860x7Qhgbdwj2jmxlgEIyZgQwB/F6xtyrI4e7bZCrhlJGjD/S68xSlGJxNq2HJBcKDqYk8p9YqjC3BNR+QdRpoTqUvg9Axsi6N4CiYj83SmvCCMzHqB+UdeQPjSzHIVKEWw5ywT3/AMO3u7b8+tG8EaJ7mT16Drqd4q1dI4kuLM7x3hbti7zW2ObMNEbvaKBqBt8aATFcTtuFe24Rpy58lyfPU79K9L4TdVhdKgSL7q8ROkRPwIrGdve0d5rq4PB966QWuEGCqgTE/h03NDKNMGM02kkKrWIuWnDNhBO2ZFdPhpIp9Y4yDq1u4p/wyPkB9Kadje0P37Ci6UyMDlYaFcwAkqemo3p6MIp3A+n0pMk2+g/U29mSd8PcYEhCwM94ANtBjMARp9aXXOxWHLi4gdGDFgVYkAnmJkb9TtWxx/ZyzdOZwZiJDHYec1lG4cAx9mxAkx1idJiscK+Qo5N4txPYcG2ypdcFg8ZtQGdWUkhRr7x9aHfsi9t0IuowSyQEghjcCkaHaDPOnw9quzz5wfrXDjnHvKDGmkjSsSkuhm4804f2BvqDcu22zgqUCsh/xZhvO21ej/ZLw8rh7t5gQ1242+hhSV+uaujHoT7pB5aA/TxrWYS0LdoAfzl+5+NZmyy/qFtRUFGPkE4jdk0tNEYu5JoNrukdTXN7ZZCNIus2szBRz/hNFvaVNZA6EwWPkNhVGHEW2cGOQP1j40jxdxyO7v4miQyMN7GGIxWZuoH5mI+Ig6UDjscVI1MdG/qL67iq8PasxF4kNEknUT0U70Ndax+B33g6TpzkE60+KY2l1RziWhBCsARPX0PMVbh+Mj2KWXSAzNlYjRiNYk7tqfSmGH7SYWwmX2yE7kv3TryA5VVxTjy5STazsUU22K92HGrA7bQPjTnDjoni7lwU3roRQq6AifUmaGF6h2xOZV5ECD5zrUA1Ka4L4PgLzTQuLQMdhJ5mpZ6re6BqdhS6NdPs5dUAZVggCTrE6GQCNqWdognsdJ90QDr3tCDrsaOuY0RorH/KF+tJeOXpQz1p+PtCMskoOjKm0STFXW8C7CVUsOoEirLS9PhW04ZYCWlEcpPxqqeRxORDHuZrON8fxJ7tq2yiPeAzNruAeQ+dZC7hLsy1u51kq31rWdo/blz7ABFk6iJPwOgpC+Nxibt/6j9KhjOD+TsYpOEfbFCn7pcJgK7byIO3pNWYfhzsJW2/jEiPXSib/GMQYkrptAg/XarMJ2oxCmGto46Ziv705U0G9RP+0CujIcplT/eGvxpfxjCOi3LtpyrWAroVmdTBbXkAD6074j2oOwsZ/wDGyH4c9utLL3EHu27gNtLYKFYWNZ01PPeih7WmJzZ3kg4VyLcF9r2OTRvZP4skH/1Ir7Ffa5jX0HsknmqSR5ZiaQf9MP8AtV2B7NuHUvEAgx112q9zxJWcJYs90z3/AIbw57WGAtNFx1VmZ8zFnIBZnO7EyfLSsjZ7GY+zi72JtPh2a8rKSc4IDkZmCkRm06xTu12k1IDgKAMs5gdtRBWKLt9ofFT5FT9DXMWq82XvTSQy7O8Ht4WwllJCruTEkkyzaCNSfpR1l2zawVkiZhvAxSi3xw81061cnG15ii9eDdinp5q+AvtFxH2GGu3FGZlRmCg7wNflNYLs/wAfa/azumQljA6jka2j3w5mO6RB8tiPQmsRcBtXGtke4xGnMDY+kUSy706R7Hj2djz7wMpYmABJ+FZ1e1Wa+qBQbbHKG1zSdj0ijrvElW053IUkA8zyFYXiGKcd4khh3iRpBPSNulMj0bPg9FwNvNeXw19NR84rW4o5VjoPoK86+yu5cu3LjOxZUCgTrqSW3PgvzrfY99x4VLqJc0DBW0KL770DbVrjhUEkn08T4UTdtszZQJJ2FMrVtbFs66/ibr4eVTxRa5UqXZVxGEtZRsIAPU8z+tIiW3BHxH+9BcX45mfusIHKs63GbrXIFxVQbkgT5Cdz9Kohp5ZHSGRyRxx5DOP8ZI0cQOTLqNPA7HwrK3uJ3GY+zDherRJ8YAgU5uAMZe4HjZdND1JG/pVV8r0J+Brr6fSbI+5EmbNudpiN3zSHBM7zr8632C4VGCw0XmdgmaGaUCtJAA5ECBWRfCzy081FdW7dtKFRxA2DMukmSAZ603UYpTglH4E4pKM9zNKrx61Z7Ssoe0wXR1afASPUVRd7YD8KMflXNenm/gtjq4RXZt0NQusBWBu9r7x91QPOTS3E8WvXPeuGDyGn0ry0U33wDL/0IrpNm2x/GrabsPKs1xbtIHBVBvzNIgn/ADzNfeyJ2qvHpIx5fJBl1eTJwuBlwPE/1AGaegO1encLw2dCfGPkK8hS3lIM6ivTeznHV9jI5sx6eH6VPrcbXMRmkl8SNAvE3O7k+ZNSOMbmRWLw9w5Rqd+tF4bGhDLtAjma5MtP+TtrJHwaV7gbdQf55VX92Qn+zHqaAtcRt75hBq+3xG1+daS4TXSYzdDyi5uH2zvb+ZqH3G0PwH/y/wBqtHE7P/cX1qJ4ja/OvrWJ5PyeuH4K/ulv/tn1/wBq6MFa/KfUftUvv1v8y+tfDF2/zL61tz/J72fgs9mvRvUVF7Kn83xy1z7yn5l9a++9J+Yete93g3jyB3MRaUwGIPhA+hq1OIQJW7d9Z+pNDXuE4VjmKoT1zH9DQmOVFgJHwM+utUR2y4Vi+u6H+G7VlBBOfzA/Qim2AsffVa5GUqQnnAmfQx8K8+Q616J2BxZGHfn/AFD/AKVqnHGnV8EWopQ3JcguM7OuJ51juPcFYfhJHgCY9K9h++KdxVT4e0+4Hyp/MTnbr7Rm/s34f7LCTEF2J2jnlG/gnzppj75zaczp8aLskKhjQSY8h3R9KVWLma9/hBPxOgNc+ct0ijHHljRLa2lPNiNT+g6Cspxni+aVG3OmPH+KZFyg6msVirjN7vxJ0A8zVGLHvY6K2q2Z/tPjMoJBg7DqayxxbHnTbtBhgXAzOW21ACnyG/rQ2K4BftRmtk5vy94/EDau9gx7I8nJzOUpPwBNeY/iPrFQk9TRp4Tc3KFfOB+tVthCNyPWfpT6F7QcKavt4brVltREzPw/mlca8D5VoSQRaCLplJPn/IrhVR+AE+ZP+1DG90qs3jQjNyRdcAO+nltUMJhfaEuYCjQTtpyoYksY6/TmasuYnToBoBWC3JNhtxrSamXb0Hp0oe5fBO0UFmJNSBNeB9Sy0irLN5lGhI15TQwNSDnrS5KwoyNphbncH861TxHULUcEdPh/PrV10SRXG6Z3XzEOw+HORdPwivmwoNHYdDlXyFXZRzFaRNcic4bwmqns+dO2woNVtgjW2C0KVQ1IUxOG8Kg2HrxtAYepq1TOGPSuphT417ce2gHHR/SQDmzH0Cj9aH4UIX1/X9qP43YOW2sSe8Y56mNv8tdwPAMRlH9G4B4qV6/mjrWK5LgfGotWQzV6J2DZPuxBYBvaE7jotYb/AOCvz7kRvLKI89a23Z7hVoWgmYO5Acw22bmBvGm9ZKEoctB5WpRqzTNhehoXE2WUEkaATNJMdj1sAlLrd1spA1gzG/xoM9sA39NrhOfugFZJP5QRzrXDJt3bWTKHK5G9vH9z4UHgcYAXby+QoPWIBHlO3nSfimMa1lRSCrt32M90eAG9TYNNPI+iuW2HJXxDHNfu5U1JMDp5+AFB8V4QqwMz5h+PWJ8gYA8waO4QltTcdd5AGs9wgMCJ6mfSo4zETXbw4ljEy9y5MnxFOV0wdluLprynoflQWJ4ZeJkXM/iCZ+I5U+xmHVgVYSDWZt4e7aYhGPd1gnQj41TZBNUwe/Zuj3s3zqgKSY5mnFrjpPvQD0OoPj1oHFY/MwMDQ8hGnw5+NFYlxXaYww+GAOmyj1P/ACaCxeCy6jY/h5/DrT9lXKCsAECI5zzpTj7ozdSv1rOxrjQqL1C8Y09fPpVpImTQrb+NesnmWq0KT10+HP1P0qtFnU1IiT0UaT/NzVqpO2g6/wA3NeBqyEV8RUjHKuV5h0crldqMUDPGvwvu1bzFUWTp6Vfb/b9a4rO98GywvCCbaGN1B9RV9rgjuYRS3kDWt4JYtrYte01Itpof8I3o+7xhVECAOg0paaXMmSyk26jEydrsTfO+RPM/oJom32FfndQfBj+1NW4xO1dbiele9WPgz08osPZeyn9pdLHoIT6yaJTs7hEElC8/mYiPSKScV4132EnQwdV5DaInl1qrF8TLEa90RAiNI+ddTHjjXRBOcr7NJhuDYbcWU+OZ/wDUYovEYbDW0l7VryyJPltWSXjdzk2g2EAD0oS9jHuNLMT/ADpTFBeBdvyO/voZv6FpLPLMqgNHTNEgULYxtp7txVV8Q1s5XbMiJmiSoZjJK84Gk0K/FmQDJBI8BSDN7G5mQBZJLINJkydOR1NM+xWkC/c6bHPEgwvMhVLMgEICzkzH4soDTrz+lZ607vcsupYMtsiV0ICOVk684A+NPTiyctxGLA7as3TukDy/hGsMdwl8Sbd3Dgo6924s5FyuNTscy84GtPlKCju+A8OSbeyYjxPHUOKuqWzK6jNzAOYAbeZq7g8W7jFj7pJB5gXFAB/9SvXXxpxY7E4ayGLe1u3HWGZs1tNwdANYkczVPE+Bf0wbLG3cXUGcyt1UncA/HUA1AtbivbZ1I4sj97R9b4nbLHLcWTybuN5Q0GgeIvmJB2iKra/nhbtrvDwmD1FD4jGog0M/3SAY+PKqlXwY5cclVq7lbn3VI0/LvHmpk+RNXPiA2xnypXd4sm4BzDXukaeI6+VUWOPW27rKVPIpAn4VonekHX2pRjnn4bH9PKr7+NU7Fv8ANH6UuxF+a2hcnYNdyHQrljpQR3j0NEXKrImtESVjTAcSHssrHVD9dqExl8FiRz1oJTr9fHoa6TXjN7okTQ41PnVjGiMGctsvzJgHy3j+cqwB+50ddBpIgAaL+p6VVcuE/wA0Fda23MR4nT61zIBuZ+Q/etCf4OKk1yK6z/AVCaFs9wfFqhNfO1H8P7O4m+ue1Ze4skSqkiREifjQtqPLA5b4Hlpu58ab9mrAe8s7Ahm8lk/WKSW37vxpx2bxOT2rc8qgfFq5DR3N1G6fipYkzUkcnc1mrGP8aaWMfNTThQ+Ekx1aojNpS2xfolrulLSNkZbHODcYgQcza97x+FWi8dqpxF/vETOrTr4TtV+EwVy4e4jP4gE/PavoY1R85Ls+z11no632WxJ2tkDxKj6mrv8ApLE/kH/mn70VoymLLJk0v4jhyX0POtH/ANM4qCBbA82X9DQz9ksSQe6uk/jWfrWqS8gSi2KOHcZSzcuKjEsArHSYP4mC8/PwFMl7UBO65c5+8p1OYbaEUt4D2QxFrEXLt3DZx7NlXVWGYxByhtdJoxMbbsyj22QkyBkYemm1czVQju4TZ19FklKCTpfuNsDe9spdLhAtmCDK5ZBbM3IDQ6k7iKjmZ4MgAgkMSFDQQOe5kgedMOEYGymFe9d9262zD3gDCDJEsSykigxdW9cWGPcGltlKuMsnOyuqgtqMi6Isz5zPCqtFcdSrcXQLxPhDXLcZlSBrmJUrpmIJgxC6kcgRO4rK4n7PMS1oXCURSdAzkGDsxlRAPj1HWvQcNYgI15DFxgY95FBJyWwRo5nvMZ1aN40Y4ziMpKagmMxE6iJABIzHlodDT8eSWNUhGVeo0eJ3OxmKVSwCnKCxAZc0Dfu7k+A1rP3e8de6w5/vXvvC8EocN1P9OVyjLp3spJM6EAkncmvMftFwKnF32tKoyuQypsYAlwOszmA8+tV4tQ5cSE5MF3s+FZmQx66HbWfnUb1sjlI6jWhVufEdKjEbf71YpElllRNcJNRL16zGz5hPwqBfrXzGoO0716xUmXYPDG44Tadz4DenGIZU90baAxJHlyA8qh2WwhYs/TT9T+lEcWdgd9PGtTQ3HGo2JXadTrUJq19eUVUxrGCyJNQJqSoWMDWjeGcEuYi8tm0uZ3MeAHNieQFY2krYvl9BnZDsncx9/wBmvdRdbj8lX9WOwFfoThXCEw9lLVsZUQQB+p6knUnxoTsp2Wt4GwLSand35u3Mnw6DkKdxXKyzeV/goiti47PzlbPdPnRfDrsB/HL8pP6UEnu0Tw2yGzTspU7x+YfHevVZdN1GxjbxE02wFykA0YjoaccCw7XnyiQo1ZuSj9+goZRAx5DT8NRnMKJPyHiTyrSYbgQI7zz5fuaVYa8ttcqaAep8SeZokcQPWle2PZQ3OX28B+H7OYa2cxUMZmW73y2om9xVRoo0Hw9KRXMWTzqGY0rJqZPo9j0kVyx7b4tRS8Qms4pqwXTRY9W48M2eli+jRjGCuXLobektu+etWJiKo+qiyd6aiGOuG2ZHr3v051zB9mLd11vXV13CarPQuP00nnV1tg1xFMRMweeXWBTPEYqJAPeI0GmhOgPrRrKpITOEoOomR+0riYREQGApOYLEglIAjl3SY23pNwprGKtKLDmyoW42Iun+0ypqVYk6KffJ5kqOVF8b4JjcagwzIwW25f2zPbUnVsihhJyidRvtV/Cfs+u21cM7Ojx3XILd0aSzSDB1AKwdNRRXxYCXNAPZ/iqubqW81qw6KtlXJVrh72e+GeFNzYbqDJA2mtVw/FFv6d2JXRRGSFiMuQ6rpy18yINU3eG3FTJiFW5bGisoBGv5rBMTPNCDSZlg5LZBjKyoWciAdRbZhnVfCDlZSDodU5HfJfixxcaX6/z9h3iu2WFs9yScmgyqYBGkAx8JFYTheGbFY32jIMjXDduckCg52BaNBHrTvFYSxeE3lZD+fRYPTMJtt6jyFW2bWIwSzh3S/bJLZGWH2gkbFtOak+VCpFUFDHF7PufkUcX7D4R7mfKFF3M6G05yHXvABhpBO21LX+zW0fdvOPMKf2ppw7tSXLpfYhbkQ2rG3laQNZJQ7H4GibOOB1UyOvkflSsmXLB2matLDqUTPf8A4wX/AL5/8B+9WJ9l9v8AFfY+SqP1rSC+a77c0p6vN/ce+jxeBJZ+zTCqe81xv8wX6Ciz2JwQH9jPmz/vTL2s11TS3qMr7kw1psS/pR9wfBWcKpWygQMZO5JPiTrUMdw61enOimfAVbIqPtopW+V3fIxY4pVRl+KdgLZ1tsUPQ6j96x/EOzt22YIB8Qa9MxmPAG9Y7jHEZJ1rpafU5unyc/VYMSVrhmet2LgK27Ql7jAQBLMSYCivdOwnYlcDaloa/cA9o/T+4v8AdB9TSr7NuxnsV+830/rP7gO9tCN45MfkPM1v6onklk4+DmNKL4Pq5NfGuGhoA/NyOAupA+NMuAY3Dp7X7w6qCojdiTPIDektvsbjrne+7XjPMqR/qpp2e7DYgX1OIw9wW11IK6MRspjlP0qn04x5sJ5pZFtrsf8ADuz33g+0Qm3Y2DMsF4/Ip1I8TArRqyWkFu2Mqj1PVmPMmoYnGkDvAiNAIIAHIRSs4wM29SydlWOCjwNUxE0Ql6k9vEdKJW7MQankiyDG6PVyvS+y8irvb1HMrirGCmu0Gt7xq0XKWa0EA1INQ/tKkr16wGiGNTMNyCNQRoQeRHjVvC+Mi7nt3u7cVYLiBKkzmB5CVEjaos1KeK2Do6HK6xB667HqKoxTp0KywTjfg1mCVcs2xkX85ALvJmVU7AnaR5CIo/D3oPhzZjJPTU/QVk+FceS+gInOsBl1lSeo6TzFOk4mViRmbppp4abfWq9ziyGUN6tchHGML7ZDpptlOzAjXn4+HwrLX8AyjLcX2gBnvaOOhzGMzeMox6tWns3QxnMwOnKRr5UULYYd6CBz28/EVn3chxyPEq+DF2HMkJczxurznA/KzAC6P8yuvWuWYDDLNi4dQO4bd2OaqD7O6f8ADkboCa0HE+zgaGADRt+YeREMP8pBHQ0iv2mQEODetnVgQrusaFoEe3Qczo6+FeKIzU+hDx3gk+0uIMrjvtbAlSskNctncANuhErQvC8M62TdJgMe6vUDRm9YHwPQ1p0Gi6+0tn3WBl1gbho/qADno6jcEaGu8hIIbvSOUQ6gaMomFcDkNDrEiI9J2qZQskqoU28dpUxjqyON417C61tz7p0PIg6gjwIrqdpEP4h60t6Z90L+rinVmvGMq0YsVjzx5fzD1FR/+fHX50P0zN+ribQ4oUuxmPIFZ09pgOdBXeOg/iooaWV9AT1ka4GPEOKmKf8A2b9jzfuDFXh/TQ/01P42H4v8IPqR4Ui7IdnW4jfjUWUINx/og/vH5b17rhMIttFRFCqoAAGwA0AqnbXtRzcuXdyWKK+IqVQJpiVEtnDUJrpNQNYaAG7NVXDXa4a85MckCXhNLsTgEO6KfgKaXBVFxalm+SrGI73B7Z2SD1UlfltQNzhTqe4+nRhr6itCyCa5ctg0lyZSkjONcvJvbLeRBoY8cIPeVl8wRWldIqIQNuBS9y+UO5+GJrPFwedHWeIA1K9wi026DzGn0pXxHCC1qhPkTI/etUYy6NU2ux2mIq5b9ZW3xB+tFW8Y3Wh9MPcmaA3qHx9/uHypeuLahOI4tojqQPmKKEfcgZuosU4nFvZve0tsPaLmAEGCJ1RuoNangHahL+nuXF9+2Tr/AIln3l8axXF8QSTsIZgI/wAUc6S4y6VZWXRhsw0YeRFdqeJZFfyfP49RLFKvg95wYkZjosbbk/r/AM1YbxJGmmkD/jn/ADxrzvsD2nvXzlukMFgAxB105aTp0r0CYg9RPzk/SubKO10zpxaktwxwtwxrsOfTwqnHcOFzvLo28gxqNmDD3W5TzGhBFdv3SAqjQEAn1FX4ZoygbGT9D+taueBDte5GQxGCe25KDVj3rXurcYa9yP7G+NwBod1MaV3HYIoA2pRofu6OjEZs4UbNuWC76kD3lOq4lhlKliNRHxEiAesTI5g7RWc7Ut7ErcXVvaC206h13GYfmB5iDz3rXwVYsjnR5l9oXDIyXhB2UkRBDAsjactDWINes9vbAW1fTcLmIncHOo3/AM0+Y858mNdLSyuFeDma+KWS/KOV9X1cqo559TXsz2duY3EJZtDVtzyVR7zHwHz0FKxX6E+ybgdqzgLd1F/qXhmdjqT3iAoPJRG1Jyz2LgPHHczR9nOztrBWFs2houpJ3ZjuzeJpnXa+qVIc2RqBqRqDVtHiJNQJqRqsmhYR/9k="/>
          <p:cNvSpPr>
            <a:spLocks noChangeAspect="1" noChangeArrowheads="1"/>
          </p:cNvSpPr>
          <p:nvPr/>
        </p:nvSpPr>
        <p:spPr bwMode="auto">
          <a:xfrm>
            <a:off x="1214414" y="3929066"/>
            <a:ext cx="1571604" cy="157160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2534" name="AutoShape 6" descr="data:image/jpeg;base64,/9j/4AAQSkZJRgABAQAAAQABAAD/2wCEAAkGBhQSERUUExQWFBUUFRcXFxcYGBQUFxcYFhQXFRUUGBUYHCYeFxkjGRUXHy8gIycpLCwsFR4xNTAqNSYrLCkBCQoKDgwOGg8PGiklHyUpLCwsLCksLCwpLCwsLCwsLCksLCwsLCwsLCwsLCkpLCksKSwsLCwpLCksKSwsLCwpKf/AABEIALwBDAMBIgACEQEDEQH/xAAcAAACAwEBAQEAAAAAAAAAAAAEBQIDBgEHAAj/xABBEAACAQIEAwUFBwEHBAIDAAABAhEAAwQSITEFQVEGImFxkRMygaGxBxRCUsHR8CMzYnKCsuHxFlOSohVzFzRD/8QAGgEAAwEBAQEAAAAAAAAAAAAAAgMEAQUABv/EACwRAAICAQQBAwMDBQEAAAAAAAABAhEDBBIhMVETIkEUMmGRsfBCUnGBwQX/2gAMAwEAAhEDEQA/AF+HSABR1o1WEqxK5bZ14qhhh70UzsYzaSPWkts13GEFQCJ1OnwNJkhyNVZvzRlu5Xn3DcChFuDdtsQSSlx12HSYp3gkuoP/ANlzrADrbfUCd4BPrQ3QDhfKNWDX01mrHGsRp3bFySBoblsyfMMBTBOMvALYe5z9x7dzbfmD8qMW4tDea5Sk9qLK/wBp7S1/9lu4o/8AKCKLw3F7Fz3L1tvAOs+kzXgQ2uiuKtdArUYya1IYsg+99KrNQuJI2rU2ugHFPsLGMbwNdGO6j50tIHQ+n7Vyf7x9T+tF6sl8g+jF/A2GNHQ1JcWh5/I0oBbk0/AGpC43QH1FGs8gXgiOBcB5iux40n9sfyn1FGJCjx/mlMWp8ipYK6CylRKUN99qS42iWpxsH0JlhteFQbDipjFCu/eBR+pjfyDsmik4fxNcOHPWiBcFdkda2oM9c0C+xNV3HC+8QPjUeLcSFpTrrFee4/iDMxIBYzudvIDc1NPJCMqRXhwzmrZtsZx61b94z5GaW3e2Njp6kfSvPsViz6dNPpSPHY5Z1aT0BP6a1scrb6DlgjFHpKtgLrZjYQPOhBa23nOxoxey2EuzBZSdwSD/AM+deNPj2GoJA8Sx+VO+EdtLijIAXHXX9dKojK+ydxS6NL2i7KXMPqpzodjH1jaswMOD7w1+Fbzg/bCRluDRhqp1jrFRxfZ6w7ZlbQ9aJrwAkAMlcRaudaiBXPOpRZbqONMKPM/6TU0qvHDujzP+k0DCR3hGIGS1G+v0puL0KvjP03pFwax3bXTX6UxUe7E6kQDrqQdKVLsbHoddm7FprVxmywCoBOgBy6meVWdp8QMPhDds+zYhxOpIgzoI8VHpQyY9MKgs2tWB/quROZuYUdBqBV1q0cbbuWb4UKe9bZJVlZZ3nTUE1ZBRbpkM933C/gHGWxFslgogITlJg5jrE+VWYjslhXUM9lSSCSRKn8R3HlXeGcHGGRgpJDZIBGoAY6EzrvRXtW9kuugDT5BGgepHpUq+7gpnTXH84MVcxrteU53T+pkUW2NoBAFgEJoTqa3drHsFQ96SNRmmNFkd5SdyRr0ry3igDLlB98uJHKWRNPKorbuC0gtXzbW3ZzOczLOhyDu9SPnE61RPHb/2Cq2pVzVnrg4qInNAyhu8k6EwNVPly51avEQRoUPk2U6TydR+U8+VebWu0l1LaAnUJmYHK8jRxBMkSCPQdKo4b9oD3nuH2VtUEqoJZQoZGHvDXadwdzWbHVipRUZbfk9IucWy6sjgHaULadZtltKrXtBaOhZAehbKfR4rPPx+0ArLmIMEHRQTnzlNY5kCSYOWqG7bYdPZrduFZDa3AHByMLTDulhJKuw86DawpLb3wbFMTbbb5a/NZq1XTk0fGPrWIwvGMFiCoX2BJOuUZG1YwNI1y5fiatxGGFu0XVryFAMwW6xUHIzMCDmAAKgeZrdjXYPD6Nzh11mZ9KliHpf2StN93V3ZmLgHvZZGYAxIAkQBr40Vizy51LlZkVcih71QF+qHuz9aqLVOVqAccQBzqIxRoPNUc1etnvTQeMYaiOJ9ToAT6Urv4mOdDW8UCQre62hjodKOLfk96UQjFcX9soyrLMTA6KPxeZrOY67lBJ11jTbTkOsVp8XhBbXTmIJG45BfAVnr+GBMD4eHlR7uSiEFXBmMchcGcw8OZpNcwoRdF1/nOtniMKADSXH2Bl0/g51VCZNlxVyY7EWpJJO38gVUl9xtoBTm/gZPh1+tCYjBQI5VbHIuiCUCXA+IMjEltCNZ59B61vsFxdMp73M+EDlXm5swRp/OdF4PEMoI8f0FM3inBo9Te3VZSiXQ1Sy1zkzpUfWrckAcyB60zt4HDm8tt7qEA6gu1piYIIyOozAn8p2pTdBykgSdhy38TpO9V4QXWJRWzJ+V4uL5ZDIrHljB+5D4aaWWDlGSX+TXXuAWs5KslsKoyqusGILFRrBFJb+FezBbJIXOst3e6CQSRMajmP1qN5LNtZfEC2FUzZRVXLHvSC0Lqdeeo8qfXuHA4MG1ll7aiW1IzNI70jTvbAcxRRrJbiuuRDSxpJyu+Ov+mKTiWIVgz4fEMpgzbt27isJkw9tjuJ1onD9ocScQXs4XFFczFUa0VGsmGZoHhRwsNbt27Ld7KskrIklmnWfGtBwE6ZdIUaaydSTqZOtU7I8OiZuVPngDFxzbBup7N47yBg2XUkDNsTA1qi5iO4yxGW2D5l7WY+W9MeIYcs1wLuZ58ypjy3FKsbba3YvZhrlTXecttVkRuNCPOpWve/8AIxP2o88WMyAbEsev/wDWf0+VA9pJT2WeRbKwQpEkQGRXgxuJHlR1iw9xkFpczezBA8CzGdaO492avXrbAIVysbu0kqihVQBdySxMzyNU7kpf7YUotw48L92LMfdCKpVuSjkJGWCpjl3d/Cl3AbBZXGaCxiRpMgLp8DTrifBSrG00FgFgDeSGeB4wYpfcv27bqVDDvyVHNwQT5f7VikqSNywe9y8Uv1L7nEblstbILBmtW1YaezZTIC+Mk61VxzDK1/ELBMsyqSJibhaZ8zPxplgcIzWrl246ki61zLoAcgW4Wn82VW0/aqsRaYm1ADe1h592WlpkdIHyFCpL4Dim5XLw3+pm+zuMt4bFIWkotwGYmQD+4rZsBdu2srBziZY5csCbhCr3R3tN807VhnxqnEGFDA3NAQYiTppqNztXpf2eWVxOJR8oBshiwjZizAb67Fj8BTtTJ0iPTRUVJnpduyLVpVXQAAfID6AD4UqxV3WmPEb1JswnWuNklbopwx4sjNcZqiWr4GllVFhU1RdcirbebkCfWqMY2sUVHl2AYi5P1NVYOyXaToo3bp4D+90qN9tDVwxche7lUCF/KSBrr+bnTUuA1Hc6O47iRF0d4KjmNYIBjuz57VVnUn+RRGFwNu6czgFVJ08h+9Ljw1FY5CwBMwTNe4rkbFNSpdEcZhu6YrJ4i6QYM7/vFbdGA3rOdprMnu+FMxPmheph7dyE6xp4n6mPoKhicKAfr/POhjhLsSAd9I6jao4m64Bzgg+Ij0qqvBzua5Ry5aH61C3YGvnVDYr5/SpLiY5+NFTQu0euWbDOcqiTBPIaDnrV1jgF52CwB1MiAOZpnwzhz22YupBICjxkyY67CuYztEmHJAaXmGAggAfhnaT8qj9TbOn0VqMsnEOWNPutnDJAAzOApza5oJJJXbmayuKxFouyqUVeZGk7z5jQetK+Lcfa80kn4mTHTTQClLX+lBlm8r64OlpdD6Ubk+WHcS4cpBAdXRSrkJAylTmBAOh1nQ7860x7Qhgbdwj2jmxlgEIyZgQwB/F6xtyrI4e7bZCrhlJGjD/S68xSlGJxNq2HJBcKDqYk8p9YqjC3BNR+QdRpoTqUvg9Axsi6N4CiYj83SmvCCMzHqB+UdeQPjSzHIVKEWw5ywT3/AMO3u7b8+tG8EaJ7mT16Drqd4q1dI4kuLM7x3hbti7zW2ObMNEbvaKBqBt8aATFcTtuFe24Rpy58lyfPU79K9L4TdVhdKgSL7q8ROkRPwIrGdve0d5rq4PB966QWuEGCqgTE/h03NDKNMGM02kkKrWIuWnDNhBO2ZFdPhpIp9Y4yDq1u4p/wyPkB9Kadje0P37Ci6UyMDlYaFcwAkqemo3p6MIp3A+n0pMk2+g/U29mSd8PcYEhCwM94ANtBjMARp9aXXOxWHLi4gdGDFgVYkAnmJkb9TtWxx/ZyzdOZwZiJDHYec1lG4cAx9mxAkx1idJiscK+Qo5N4txPYcG2ypdcFg8ZtQGdWUkhRr7x9aHfsi9t0IuowSyQEghjcCkaHaDPOnw9quzz5wfrXDjnHvKDGmkjSsSkuhm4804f2BvqDcu22zgqUCsh/xZhvO21ej/ZLw8rh7t5gQ1242+hhSV+uaujHoT7pB5aA/TxrWYS0LdoAfzl+5+NZmyy/qFtRUFGPkE4jdk0tNEYu5JoNrukdTXN7ZZCNIus2szBRz/hNFvaVNZA6EwWPkNhVGHEW2cGOQP1j40jxdxyO7v4miQyMN7GGIxWZuoH5mI+Ig6UDjscVI1MdG/qL67iq8PasxF4kNEknUT0U70Ndax+B33g6TpzkE60+KY2l1RziWhBCsARPX0PMVbh+Mj2KWXSAzNlYjRiNYk7tqfSmGH7SYWwmX2yE7kv3TryA5VVxTjy5STazsUU22K92HGrA7bQPjTnDjoni7lwU3roRQq6AifUmaGF6h2xOZV5ECD5zrUA1Ka4L4PgLzTQuLQMdhJ5mpZ6re6BqdhS6NdPs5dUAZVggCTrE6GQCNqWdognsdJ90QDr3tCDrsaOuY0RorH/KF+tJeOXpQz1p+PtCMskoOjKm0STFXW8C7CVUsOoEirLS9PhW04ZYCWlEcpPxqqeRxORDHuZrON8fxJ7tq2yiPeAzNruAeQ+dZC7hLsy1u51kq31rWdo/blz7ABFk6iJPwOgpC+Nxibt/6j9KhjOD+TsYpOEfbFCn7pcJgK7byIO3pNWYfhzsJW2/jEiPXSib/GMQYkrptAg/XarMJ2oxCmGto46Ziv705U0G9RP+0CujIcplT/eGvxpfxjCOi3LtpyrWAroVmdTBbXkAD6074j2oOwsZ/wDGyH4c9utLL3EHu27gNtLYKFYWNZ01PPeih7WmJzZ3kg4VyLcF9r2OTRvZP4skH/1Ir7Ffa5jX0HsknmqSR5ZiaQf9MP8AtV2B7NuHUvEAgx112q9zxJWcJYs90z3/AIbw57WGAtNFx1VmZ8zFnIBZnO7EyfLSsjZ7GY+zi72JtPh2a8rKSc4IDkZmCkRm06xTu12k1IDgKAMs5gdtRBWKLt9ofFT5FT9DXMWq82XvTSQy7O8Ht4WwllJCruTEkkyzaCNSfpR1l2zawVkiZhvAxSi3xw81061cnG15ii9eDdinp5q+AvtFxH2GGu3FGZlRmCg7wNflNYLs/wAfa/azumQljA6jka2j3w5mO6RB8tiPQmsRcBtXGtke4xGnMDY+kUSy706R7Hj2djz7wMpYmABJ+FZ1e1Wa+qBQbbHKG1zSdj0ijrvElW053IUkA8zyFYXiGKcd4khh3iRpBPSNulMj0bPg9FwNvNeXw19NR84rW4o5VjoPoK86+yu5cu3LjOxZUCgTrqSW3PgvzrfY99x4VLqJc0DBW0KL770DbVrjhUEkn08T4UTdtszZQJJ2FMrVtbFs66/ibr4eVTxRa5UqXZVxGEtZRsIAPU8z+tIiW3BHxH+9BcX45mfusIHKs63GbrXIFxVQbkgT5Cdz9Kohp5ZHSGRyRxx5DOP8ZI0cQOTLqNPA7HwrK3uJ3GY+zDherRJ8YAgU5uAMZe4HjZdND1JG/pVV8r0J+Brr6fSbI+5EmbNudpiN3zSHBM7zr8632C4VGCw0XmdgmaGaUCtJAA5ECBWRfCzy081FdW7dtKFRxA2DMukmSAZ603UYpTglH4E4pKM9zNKrx61Z7Ssoe0wXR1afASPUVRd7YD8KMflXNenm/gtjq4RXZt0NQusBWBu9r7x91QPOTS3E8WvXPeuGDyGn0ry0U33wDL/0IrpNm2x/GrabsPKs1xbtIHBVBvzNIgn/ADzNfeyJ2qvHpIx5fJBl1eTJwuBlwPE/1AGaegO1encLw2dCfGPkK8hS3lIM6ivTeznHV9jI5sx6eH6VPrcbXMRmkl8SNAvE3O7k+ZNSOMbmRWLw9w5Rqd+tF4bGhDLtAjma5MtP+TtrJHwaV7gbdQf55VX92Qn+zHqaAtcRt75hBq+3xG1+daS4TXSYzdDyi5uH2zvb+ZqH3G0PwH/y/wBqtHE7P/cX1qJ4ja/OvrWJ5PyeuH4K/ulv/tn1/wBq6MFa/KfUftUvv1v8y+tfDF2/zL61tz/J72fgs9mvRvUVF7Kn83xy1z7yn5l9a++9J+Yete93g3jyB3MRaUwGIPhA+hq1OIQJW7d9Z+pNDXuE4VjmKoT1zH9DQmOVFgJHwM+utUR2y4Vi+u6H+G7VlBBOfzA/Qim2AsffVa5GUqQnnAmfQx8K8+Q616J2BxZGHfn/AFD/AKVqnHGnV8EWopQ3JcguM7OuJ51juPcFYfhJHgCY9K9h++KdxVT4e0+4Hyp/MTnbr7Rm/s34f7LCTEF2J2jnlG/gnzppj75zaczp8aLskKhjQSY8h3R9KVWLma9/hBPxOgNc+ct0ijHHljRLa2lPNiNT+g6Cspxni+aVG3OmPH+KZFyg6msVirjN7vxJ0A8zVGLHvY6K2q2Z/tPjMoJBg7DqayxxbHnTbtBhgXAzOW21ACnyG/rQ2K4BftRmtk5vy94/EDau9gx7I8nJzOUpPwBNeY/iPrFQk9TRp4Tc3KFfOB+tVthCNyPWfpT6F7QcKavt4brVltREzPw/mlca8D5VoSQRaCLplJPn/IrhVR+AE+ZP+1DG90qs3jQjNyRdcAO+nltUMJhfaEuYCjQTtpyoYksY6/TmasuYnToBoBWC3JNhtxrSamXb0Hp0oe5fBO0UFmJNSBNeB9Sy0irLN5lGhI15TQwNSDnrS5KwoyNphbncH861TxHULUcEdPh/PrV10SRXG6Z3XzEOw+HORdPwivmwoNHYdDlXyFXZRzFaRNcic4bwmqns+dO2woNVtgjW2C0KVQ1IUxOG8Kg2HrxtAYepq1TOGPSuphT417ce2gHHR/SQDmzH0Cj9aH4UIX1/X9qP43YOW2sSe8Y56mNv8tdwPAMRlH9G4B4qV6/mjrWK5LgfGotWQzV6J2DZPuxBYBvaE7jotYb/AOCvz7kRvLKI89a23Z7hVoWgmYO5Acw22bmBvGm9ZKEoctB5WpRqzTNhehoXE2WUEkaATNJMdj1sAlLrd1spA1gzG/xoM9sA39NrhOfugFZJP5QRzrXDJt3bWTKHK5G9vH9z4UHgcYAXby+QoPWIBHlO3nSfimMa1lRSCrt32M90eAG9TYNNPI+iuW2HJXxDHNfu5U1JMDp5+AFB8V4QqwMz5h+PWJ8gYA8waO4QltTcdd5AGs9wgMCJ6mfSo4zETXbw4ljEy9y5MnxFOV0wdluLprynoflQWJ4ZeJkXM/iCZ+I5U+xmHVgVYSDWZt4e7aYhGPd1gnQj41TZBNUwe/Zuj3s3zqgKSY5mnFrjpPvQD0OoPj1oHFY/MwMDQ8hGnw5+NFYlxXaYww+GAOmyj1P/ACaCxeCy6jY/h5/DrT9lXKCsAECI5zzpTj7ozdSv1rOxrjQqL1C8Y09fPpVpImTQrb+NesnmWq0KT10+HP1P0qtFnU1IiT0UaT/NzVqpO2g6/wA3NeBqyEV8RUjHKuV5h0crldqMUDPGvwvu1bzFUWTp6Vfb/b9a4rO98GywvCCbaGN1B9RV9rgjuYRS3kDWt4JYtrYte01Itpof8I3o+7xhVECAOg0paaXMmSyk26jEydrsTfO+RPM/oJom32FfndQfBj+1NW4xO1dbiele9WPgz08osPZeyn9pdLHoIT6yaJTs7hEElC8/mYiPSKScV4132EnQwdV5DaInl1qrF8TLEa90RAiNI+ddTHjjXRBOcr7NJhuDYbcWU+OZ/wDUYovEYbDW0l7VryyJPltWSXjdzk2g2EAD0oS9jHuNLMT/ADpTFBeBdvyO/voZv6FpLPLMqgNHTNEgULYxtp7txVV8Q1s5XbMiJmiSoZjJK84Gk0K/FmQDJBI8BSDN7G5mQBZJLINJkydOR1NM+xWkC/c6bHPEgwvMhVLMgEICzkzH4soDTrz+lZ607vcsupYMtsiV0ICOVk684A+NPTiyctxGLA7as3TukDy/hGsMdwl8Sbd3Dgo6924s5FyuNTscy84GtPlKCju+A8OSbeyYjxPHUOKuqWzK6jNzAOYAbeZq7g8W7jFj7pJB5gXFAB/9SvXXxpxY7E4ayGLe1u3HWGZs1tNwdANYkczVPE+Bf0wbLG3cXUGcyt1UncA/HUA1AtbivbZ1I4sj97R9b4nbLHLcWTybuN5Q0GgeIvmJB2iKra/nhbtrvDwmD1FD4jGog0M/3SAY+PKqlXwY5cclVq7lbn3VI0/LvHmpk+RNXPiA2xnypXd4sm4BzDXukaeI6+VUWOPW27rKVPIpAn4VonekHX2pRjnn4bH9PKr7+NU7Fv8ANH6UuxF+a2hcnYNdyHQrljpQR3j0NEXKrImtESVjTAcSHssrHVD9dqExl8FiRz1oJTr9fHoa6TXjN7okTQ41PnVjGiMGctsvzJgHy3j+cqwB+50ddBpIgAaL+p6VVcuE/wA0Fda23MR4nT61zIBuZ+Q/etCf4OKk1yK6z/AVCaFs9wfFqhNfO1H8P7O4m+ue1Ze4skSqkiREifjQtqPLA5b4Hlpu58ab9mrAe8s7Ahm8lk/WKSW37vxpx2bxOT2rc8qgfFq5DR3N1G6fipYkzUkcnc1mrGP8aaWMfNTThQ+Ekx1aojNpS2xfolrulLSNkZbHODcYgQcza97x+FWi8dqpxF/vETOrTr4TtV+EwVy4e4jP4gE/PavoY1R85Ls+z11no632WxJ2tkDxKj6mrv8ApLE/kH/mn70VoymLLJk0v4jhyX0POtH/ANM4qCBbA82X9DQz9ksSQe6uk/jWfrWqS8gSi2KOHcZSzcuKjEsArHSYP4mC8/PwFMl7UBO65c5+8p1OYbaEUt4D2QxFrEXLt3DZx7NlXVWGYxByhtdJoxMbbsyj22QkyBkYemm1czVQju4TZ19FklKCTpfuNsDe9spdLhAtmCDK5ZBbM3IDQ6k7iKjmZ4MgAgkMSFDQQOe5kgedMOEYGymFe9d9262zD3gDCDJEsSykigxdW9cWGPcGltlKuMsnOyuqgtqMi6Isz5zPCqtFcdSrcXQLxPhDXLcZlSBrmJUrpmIJgxC6kcgRO4rK4n7PMS1oXCURSdAzkGDsxlRAPj1HWvQcNYgI15DFxgY95FBJyWwRo5nvMZ1aN40Y4ziMpKagmMxE6iJABIzHlodDT8eSWNUhGVeo0eJ3OxmKVSwCnKCxAZc0Dfu7k+A1rP3e8de6w5/vXvvC8EocN1P9OVyjLp3spJM6EAkncmvMftFwKnF32tKoyuQypsYAlwOszmA8+tV4tQ5cSE5MF3s+FZmQx66HbWfnUb1sjlI6jWhVufEdKjEbf71YpElllRNcJNRL16zGz5hPwqBfrXzGoO0716xUmXYPDG44Tadz4DenGIZU90baAxJHlyA8qh2WwhYs/TT9T+lEcWdgd9PGtTQ3HGo2JXadTrUJq19eUVUxrGCyJNQJqSoWMDWjeGcEuYi8tm0uZ3MeAHNieQFY2krYvl9BnZDsncx9/wBmvdRdbj8lX9WOwFfoThXCEw9lLVsZUQQB+p6knUnxoTsp2Wt4GwLSand35u3Mnw6DkKdxXKyzeV/goiti47PzlbPdPnRfDrsB/HL8pP6UEnu0Tw2yGzTspU7x+YfHevVZdN1GxjbxE02wFykA0YjoaccCw7XnyiQo1ZuSj9+goZRAx5DT8NRnMKJPyHiTyrSYbgQI7zz5fuaVYa8ttcqaAep8SeZokcQPWle2PZQ3OX28B+H7OYa2cxUMZmW73y2om9xVRoo0Hw9KRXMWTzqGY0rJqZPo9j0kVyx7b4tRS8Qms4pqwXTRY9W48M2eli+jRjGCuXLobektu+etWJiKo+qiyd6aiGOuG2ZHr3v051zB9mLd11vXV13CarPQuP00nnV1tg1xFMRMweeXWBTPEYqJAPeI0GmhOgPrRrKpITOEoOomR+0riYREQGApOYLEglIAjl3SY23pNwprGKtKLDmyoW42Iun+0ypqVYk6KffJ5kqOVF8b4JjcagwzIwW25f2zPbUnVsihhJyidRvtV/Cfs+u21cM7Ojx3XILd0aSzSDB1AKwdNRRXxYCXNAPZ/iqubqW81qw6KtlXJVrh72e+GeFNzYbqDJA2mtVw/FFv6d2JXRRGSFiMuQ6rpy18yINU3eG3FTJiFW5bGisoBGv5rBMTPNCDSZlg5LZBjKyoWciAdRbZhnVfCDlZSDodU5HfJfixxcaX6/z9h3iu2WFs9yScmgyqYBGkAx8JFYTheGbFY32jIMjXDduckCg52BaNBHrTvFYSxeE3lZD+fRYPTMJtt6jyFW2bWIwSzh3S/bJLZGWH2gkbFtOak+VCpFUFDHF7PufkUcX7D4R7mfKFF3M6G05yHXvABhpBO21LX+zW0fdvOPMKf2ppw7tSXLpfYhbkQ2rG3laQNZJQ7H4GibOOB1UyOvkflSsmXLB2matLDqUTPf8A4wX/AL5/8B+9WJ9l9v8AFfY+SqP1rSC+a77c0p6vN/ce+jxeBJZ+zTCqe81xv8wX6Ciz2JwQH9jPmz/vTL2s11TS3qMr7kw1psS/pR9wfBWcKpWygQMZO5JPiTrUMdw61enOimfAVbIqPtopW+V3fIxY4pVRl+KdgLZ1tsUPQ6j96x/EOzt22YIB8Qa9MxmPAG9Y7jHEZJ1rpafU5unyc/VYMSVrhmet2LgK27Ql7jAQBLMSYCivdOwnYlcDaloa/cA9o/T+4v8AdB9TSr7NuxnsV+830/rP7gO9tCN45MfkPM1v6onklk4+DmNKL4Pq5NfGuGhoA/NyOAupA+NMuAY3Dp7X7w6qCojdiTPIDektvsbjrne+7XjPMqR/qpp2e7DYgX1OIw9wW11IK6MRspjlP0qn04x5sJ5pZFtrsf8ADuz33g+0Qm3Y2DMsF4/Ip1I8TArRqyWkFu2Mqj1PVmPMmoYnGkDvAiNAIIAHIRSs4wM29SydlWOCjwNUxE0Ql6k9vEdKJW7MQankiyDG6PVyvS+y8irvb1HMrirGCmu0Gt7xq0XKWa0EA1INQ/tKkr16wGiGNTMNyCNQRoQeRHjVvC+Mi7nt3u7cVYLiBKkzmB5CVEjaos1KeK2Do6HK6xB667HqKoxTp0KywTjfg1mCVcs2xkX85ALvJmVU7AnaR5CIo/D3oPhzZjJPTU/QVk+FceS+gInOsBl1lSeo6TzFOk4mViRmbppp4abfWq9ziyGUN6tchHGML7ZDpptlOzAjXn4+HwrLX8AyjLcX2gBnvaOOhzGMzeMox6tWns3QxnMwOnKRr5UULYYd6CBz28/EVn3chxyPEq+DF2HMkJczxurznA/KzAC6P8yuvWuWYDDLNi4dQO4bd2OaqD7O6f8ADkboCa0HE+zgaGADRt+YeREMP8pBHQ0iv2mQEODetnVgQrusaFoEe3Qczo6+FeKIzU+hDx3gk+0uIMrjvtbAlSskNctncANuhErQvC8M62TdJgMe6vUDRm9YHwPQ1p0Gi6+0tn3WBl1gbho/qADno6jcEaGu8hIIbvSOUQ6gaMomFcDkNDrEiI9J2qZQskqoU28dpUxjqyON417C61tz7p0PIg6gjwIrqdpEP4h60t6Z90L+rinVmvGMq0YsVjzx5fzD1FR/+fHX50P0zN+ribQ4oUuxmPIFZ09pgOdBXeOg/iooaWV9AT1ka4GPEOKmKf8A2b9jzfuDFXh/TQ/01P42H4v8IPqR4Ui7IdnW4jfjUWUINx/og/vH5b17rhMIttFRFCqoAAGwA0AqnbXtRzcuXdyWKK+IqVQJpiVEtnDUJrpNQNYaAG7NVXDXa4a85MckCXhNLsTgEO6KfgKaXBVFxalm+SrGI73B7Z2SD1UlfltQNzhTqe4+nRhr6itCyCa5ctg0lyZSkjONcvJvbLeRBoY8cIPeVl8wRWldIqIQNuBS9y+UO5+GJrPFwedHWeIA1K9wi026DzGn0pXxHCC1qhPkTI/etUYy6NU2ux2mIq5b9ZW3xB+tFW8Y3Wh9MPcmaA3qHx9/uHypeuLahOI4tojqQPmKKEfcgZuosU4nFvZve0tsPaLmAEGCJ1RuoNangHahL+nuXF9+2Tr/AIln3l8axXF8QSTsIZgI/wAUc6S4y6VZWXRhsw0YeRFdqeJZFfyfP49RLFKvg95wYkZjosbbk/r/AM1YbxJGmmkD/jn/ADxrzvsD2nvXzlukMFgAxB105aTp0r0CYg9RPzk/SubKO10zpxaktwxwtwxrsOfTwqnHcOFzvLo28gxqNmDD3W5TzGhBFdv3SAqjQEAn1FX4ZoygbGT9D+taueBDte5GQxGCe25KDVj3rXurcYa9yP7G+NwBod1MaV3HYIoA2pRofu6OjEZs4UbNuWC76kD3lOq4lhlKliNRHxEiAesTI5g7RWc7Ut7ErcXVvaC206h13GYfmB5iDz3rXwVYsjnR5l9oXDIyXhB2UkRBDAsjactDWINes9vbAW1fTcLmIncHOo3/AM0+Y858mNdLSyuFeDma+KWS/KOV9X1cqo559TXsz2duY3EJZtDVtzyVR7zHwHz0FKxX6E+ybgdqzgLd1F/qXhmdjqT3iAoPJRG1Jyz2LgPHHczR9nOztrBWFs2houpJ3ZjuzeJpnXa+qVIc2RqBqRqDVtHiJNQJqRqsmhYR/9k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2536" name="AutoShape 8" descr="data:image/jpeg;base64,/9j/4AAQSkZJRgABAQAAAQABAAD/2wCEAAkGBhQSERUUExQWFBUUFRcXFxcYGBQUFxcYFhQXFRUUGBUYHCYeFxkjGRUXHy8gIycpLCwsFR4xNTAqNSYrLCkBCQoKDgwOGg8PGiklHyUpLCwsLCksLCwpLCwsLCwsLCksLCwsLCwsLCwsLCkpLCksKSwsLCwpLCksKSwsLCwpKf/AABEIALwBDAMBIgACEQEDEQH/xAAcAAACAwEBAQEAAAAAAAAAAAAEBQIDBgEHAAj/xABBEAACAQIEAwUFBwEHBAIDAAABAhEAAwQSITEFQVEGImFxkRMygaGxBxRCUsHR8CMzYnKCsuHxFlOSohVzFzRD/8QAGgEAAwEBAQEAAAAAAAAAAAAAAgMEAQUABv/EACwRAAICAQQBAwMDBQEAAAAAAAABAhEDBBIhMVETIkEUMmGRsfBCUnGBwQX/2gAMAwEAAhEDEQA/AF+HSABR1o1WEqxK5bZ14qhhh70UzsYzaSPWkts13GEFQCJ1OnwNJkhyNVZvzRlu5Xn3DcChFuDdtsQSSlx12HSYp3gkuoP/ANlzrADrbfUCd4BPrQ3QDhfKNWDX01mrHGsRp3bFySBoblsyfMMBTBOMvALYe5z9x7dzbfmD8qMW4tDea5Sk9qLK/wBp7S1/9lu4o/8AKCKLw3F7Fz3L1tvAOs+kzXgQ2uiuKtdArUYya1IYsg+99KrNQuJI2rU2ugHFPsLGMbwNdGO6j50tIHQ+n7Vyf7x9T+tF6sl8g+jF/A2GNHQ1JcWh5/I0oBbk0/AGpC43QH1FGs8gXgiOBcB5iux40n9sfyn1FGJCjx/mlMWp8ipYK6CylRKUN99qS42iWpxsH0JlhteFQbDipjFCu/eBR+pjfyDsmik4fxNcOHPWiBcFdkda2oM9c0C+xNV3HC+8QPjUeLcSFpTrrFee4/iDMxIBYzudvIDc1NPJCMqRXhwzmrZtsZx61b94z5GaW3e2Njp6kfSvPsViz6dNPpSPHY5Z1aT0BP6a1scrb6DlgjFHpKtgLrZjYQPOhBa23nOxoxey2EuzBZSdwSD/AM+deNPj2GoJA8Sx+VO+EdtLijIAXHXX9dKojK+ydxS6NL2i7KXMPqpzodjH1jaswMOD7w1+Fbzg/bCRluDRhqp1jrFRxfZ6w7ZlbQ9aJrwAkAMlcRaudaiBXPOpRZbqONMKPM/6TU0qvHDujzP+k0DCR3hGIGS1G+v0puL0KvjP03pFwax3bXTX6UxUe7E6kQDrqQdKVLsbHoddm7FprVxmywCoBOgBy6meVWdp8QMPhDds+zYhxOpIgzoI8VHpQyY9MKgs2tWB/quROZuYUdBqBV1q0cbbuWb4UKe9bZJVlZZ3nTUE1ZBRbpkM933C/gHGWxFslgogITlJg5jrE+VWYjslhXUM9lSSCSRKn8R3HlXeGcHGGRgpJDZIBGoAY6EzrvRXtW9kuugDT5BGgepHpUq+7gpnTXH84MVcxrteU53T+pkUW2NoBAFgEJoTqa3drHsFQ96SNRmmNFkd5SdyRr0ry3igDLlB98uJHKWRNPKorbuC0gtXzbW3ZzOczLOhyDu9SPnE61RPHb/2Cq2pVzVnrg4qInNAyhu8k6EwNVPly51avEQRoUPk2U6TydR+U8+VebWu0l1LaAnUJmYHK8jRxBMkSCPQdKo4b9oD3nuH2VtUEqoJZQoZGHvDXadwdzWbHVipRUZbfk9IucWy6sjgHaULadZtltKrXtBaOhZAehbKfR4rPPx+0ArLmIMEHRQTnzlNY5kCSYOWqG7bYdPZrduFZDa3AHByMLTDulhJKuw86DawpLb3wbFMTbbb5a/NZq1XTk0fGPrWIwvGMFiCoX2BJOuUZG1YwNI1y5fiatxGGFu0XVryFAMwW6xUHIzMCDmAAKgeZrdjXYPD6Nzh11mZ9KliHpf2StN93V3ZmLgHvZZGYAxIAkQBr40Vizy51LlZkVcih71QF+qHuz9aqLVOVqAccQBzqIxRoPNUc1etnvTQeMYaiOJ9ToAT6Urv4mOdDW8UCQre62hjodKOLfk96UQjFcX9soyrLMTA6KPxeZrOY67lBJ11jTbTkOsVp8XhBbXTmIJG45BfAVnr+GBMD4eHlR7uSiEFXBmMchcGcw8OZpNcwoRdF1/nOtniMKADSXH2Bl0/g51VCZNlxVyY7EWpJJO38gVUl9xtoBTm/gZPh1+tCYjBQI5VbHIuiCUCXA+IMjEltCNZ59B61vsFxdMp73M+EDlXm5swRp/OdF4PEMoI8f0FM3inBo9Te3VZSiXQ1Sy1zkzpUfWrckAcyB60zt4HDm8tt7qEA6gu1piYIIyOozAn8p2pTdBykgSdhy38TpO9V4QXWJRWzJ+V4uL5ZDIrHljB+5D4aaWWDlGSX+TXXuAWs5KslsKoyqusGILFRrBFJb+FezBbJIXOst3e6CQSRMajmP1qN5LNtZfEC2FUzZRVXLHvSC0Lqdeeo8qfXuHA4MG1ll7aiW1IzNI70jTvbAcxRRrJbiuuRDSxpJyu+Ov+mKTiWIVgz4fEMpgzbt27isJkw9tjuJ1onD9ocScQXs4XFFczFUa0VGsmGZoHhRwsNbt27Ld7KskrIklmnWfGtBwE6ZdIUaaydSTqZOtU7I8OiZuVPngDFxzbBup7N47yBg2XUkDNsTA1qi5iO4yxGW2D5l7WY+W9MeIYcs1wLuZ58ypjy3FKsbba3YvZhrlTXecttVkRuNCPOpWve/8AIxP2o88WMyAbEsev/wDWf0+VA9pJT2WeRbKwQpEkQGRXgxuJHlR1iw9xkFpczezBA8CzGdaO492avXrbAIVysbu0kqihVQBdySxMzyNU7kpf7YUotw48L92LMfdCKpVuSjkJGWCpjl3d/Cl3AbBZXGaCxiRpMgLp8DTrifBSrG00FgFgDeSGeB4wYpfcv27bqVDDvyVHNwQT5f7VikqSNywe9y8Uv1L7nEblstbILBmtW1YaezZTIC+Mk61VxzDK1/ELBMsyqSJibhaZ8zPxplgcIzWrl246ki61zLoAcgW4Wn82VW0/aqsRaYm1ADe1h592WlpkdIHyFCpL4Dim5XLw3+pm+zuMt4bFIWkotwGYmQD+4rZsBdu2srBziZY5csCbhCr3R3tN807VhnxqnEGFDA3NAQYiTppqNztXpf2eWVxOJR8oBshiwjZizAb67Fj8BTtTJ0iPTRUVJnpduyLVpVXQAAfID6AD4UqxV3WmPEb1JswnWuNklbopwx4sjNcZqiWr4GllVFhU1RdcirbebkCfWqMY2sUVHl2AYi5P1NVYOyXaToo3bp4D+90qN9tDVwxche7lUCF/KSBrr+bnTUuA1Hc6O47iRF0d4KjmNYIBjuz57VVnUn+RRGFwNu6czgFVJ08h+9Ljw1FY5CwBMwTNe4rkbFNSpdEcZhu6YrJ4i6QYM7/vFbdGA3rOdprMnu+FMxPmheph7dyE6xp4n6mPoKhicKAfr/POhjhLsSAd9I6jao4m64Bzgg+Ij0qqvBzua5Ry5aH61C3YGvnVDYr5/SpLiY5+NFTQu0euWbDOcqiTBPIaDnrV1jgF52CwB1MiAOZpnwzhz22YupBICjxkyY67CuYztEmHJAaXmGAggAfhnaT8qj9TbOn0VqMsnEOWNPutnDJAAzOApza5oJJJXbmayuKxFouyqUVeZGk7z5jQetK+Lcfa80kn4mTHTTQClLX+lBlm8r64OlpdD6Ubk+WHcS4cpBAdXRSrkJAylTmBAOh1nQ7860x7Qhgbdwj2jmxlgEIyZgQwB/F6xtyrI4e7bZCrhlJGjD/S68xSlGJxNq2HJBcKDqYk8p9YqjC3BNR+QdRpoTqUvg9Axsi6N4CiYj83SmvCCMzHqB+UdeQPjSzHIVKEWw5ywT3/AMO3u7b8+tG8EaJ7mT16Drqd4q1dI4kuLM7x3hbti7zW2ObMNEbvaKBqBt8aATFcTtuFe24Rpy58lyfPU79K9L4TdVhdKgSL7q8ROkRPwIrGdve0d5rq4PB966QWuEGCqgTE/h03NDKNMGM02kkKrWIuWnDNhBO2ZFdPhpIp9Y4yDq1u4p/wyPkB9Kadje0P37Ci6UyMDlYaFcwAkqemo3p6MIp3A+n0pMk2+g/U29mSd8PcYEhCwM94ANtBjMARp9aXXOxWHLi4gdGDFgVYkAnmJkb9TtWxx/ZyzdOZwZiJDHYec1lG4cAx9mxAkx1idJiscK+Qo5N4txPYcG2ypdcFg8ZtQGdWUkhRr7x9aHfsi9t0IuowSyQEghjcCkaHaDPOnw9quzz5wfrXDjnHvKDGmkjSsSkuhm4804f2BvqDcu22zgqUCsh/xZhvO21ej/ZLw8rh7t5gQ1242+hhSV+uaujHoT7pB5aA/TxrWYS0LdoAfzl+5+NZmyy/qFtRUFGPkE4jdk0tNEYu5JoNrukdTXN7ZZCNIus2szBRz/hNFvaVNZA6EwWPkNhVGHEW2cGOQP1j40jxdxyO7v4miQyMN7GGIxWZuoH5mI+Ig6UDjscVI1MdG/qL67iq8PasxF4kNEknUT0U70Ndax+B33g6TpzkE60+KY2l1RziWhBCsARPX0PMVbh+Mj2KWXSAzNlYjRiNYk7tqfSmGH7SYWwmX2yE7kv3TryA5VVxTjy5STazsUU22K92HGrA7bQPjTnDjoni7lwU3roRQq6AifUmaGF6h2xOZV5ECD5zrUA1Ka4L4PgLzTQuLQMdhJ5mpZ6re6BqdhS6NdPs5dUAZVggCTrE6GQCNqWdognsdJ90QDr3tCDrsaOuY0RorH/KF+tJeOXpQz1p+PtCMskoOjKm0STFXW8C7CVUsOoEirLS9PhW04ZYCWlEcpPxqqeRxORDHuZrON8fxJ7tq2yiPeAzNruAeQ+dZC7hLsy1u51kq31rWdo/blz7ABFk6iJPwOgpC+Nxibt/6j9KhjOD+TsYpOEfbFCn7pcJgK7byIO3pNWYfhzsJW2/jEiPXSib/GMQYkrptAg/XarMJ2oxCmGto46Ziv705U0G9RP+0CujIcplT/eGvxpfxjCOi3LtpyrWAroVmdTBbXkAD6074j2oOwsZ/wDGyH4c9utLL3EHu27gNtLYKFYWNZ01PPeih7WmJzZ3kg4VyLcF9r2OTRvZP4skH/1Ir7Ffa5jX0HsknmqSR5ZiaQf9MP8AtV2B7NuHUvEAgx112q9zxJWcJYs90z3/AIbw57WGAtNFx1VmZ8zFnIBZnO7EyfLSsjZ7GY+zi72JtPh2a8rKSc4IDkZmCkRm06xTu12k1IDgKAMs5gdtRBWKLt9ofFT5FT9DXMWq82XvTSQy7O8Ht4WwllJCruTEkkyzaCNSfpR1l2zawVkiZhvAxSi3xw81061cnG15ii9eDdinp5q+AvtFxH2GGu3FGZlRmCg7wNflNYLs/wAfa/azumQljA6jka2j3w5mO6RB8tiPQmsRcBtXGtke4xGnMDY+kUSy706R7Hj2djz7wMpYmABJ+FZ1e1Wa+qBQbbHKG1zSdj0ijrvElW053IUkA8zyFYXiGKcd4khh3iRpBPSNulMj0bPg9FwNvNeXw19NR84rW4o5VjoPoK86+yu5cu3LjOxZUCgTrqSW3PgvzrfY99x4VLqJc0DBW0KL770DbVrjhUEkn08T4UTdtszZQJJ2FMrVtbFs66/ibr4eVTxRa5UqXZVxGEtZRsIAPU8z+tIiW3BHxH+9BcX45mfusIHKs63GbrXIFxVQbkgT5Cdz9Kohp5ZHSGRyRxx5DOP8ZI0cQOTLqNPA7HwrK3uJ3GY+zDherRJ8YAgU5uAMZe4HjZdND1JG/pVV8r0J+Brr6fSbI+5EmbNudpiN3zSHBM7zr8632C4VGCw0XmdgmaGaUCtJAA5ECBWRfCzy081FdW7dtKFRxA2DMukmSAZ603UYpTglH4E4pKM9zNKrx61Z7Ssoe0wXR1afASPUVRd7YD8KMflXNenm/gtjq4RXZt0NQusBWBu9r7x91QPOTS3E8WvXPeuGDyGn0ry0U33wDL/0IrpNm2x/GrabsPKs1xbtIHBVBvzNIgn/ADzNfeyJ2qvHpIx5fJBl1eTJwuBlwPE/1AGaegO1encLw2dCfGPkK8hS3lIM6ivTeznHV9jI5sx6eH6VPrcbXMRmkl8SNAvE3O7k+ZNSOMbmRWLw9w5Rqd+tF4bGhDLtAjma5MtP+TtrJHwaV7gbdQf55VX92Qn+zHqaAtcRt75hBq+3xG1+daS4TXSYzdDyi5uH2zvb+ZqH3G0PwH/y/wBqtHE7P/cX1qJ4ja/OvrWJ5PyeuH4K/ulv/tn1/wBq6MFa/KfUftUvv1v8y+tfDF2/zL61tz/J72fgs9mvRvUVF7Kn83xy1z7yn5l9a++9J+Yete93g3jyB3MRaUwGIPhA+hq1OIQJW7d9Z+pNDXuE4VjmKoT1zH9DQmOVFgJHwM+utUR2y4Vi+u6H+G7VlBBOfzA/Qim2AsffVa5GUqQnnAmfQx8K8+Q616J2BxZGHfn/AFD/AKVqnHGnV8EWopQ3JcguM7OuJ51juPcFYfhJHgCY9K9h++KdxVT4e0+4Hyp/MTnbr7Rm/s34f7LCTEF2J2jnlG/gnzppj75zaczp8aLskKhjQSY8h3R9KVWLma9/hBPxOgNc+ct0ijHHljRLa2lPNiNT+g6Cspxni+aVG3OmPH+KZFyg6msVirjN7vxJ0A8zVGLHvY6K2q2Z/tPjMoJBg7DqayxxbHnTbtBhgXAzOW21ACnyG/rQ2K4BftRmtk5vy94/EDau9gx7I8nJzOUpPwBNeY/iPrFQk9TRp4Tc3KFfOB+tVthCNyPWfpT6F7QcKavt4brVltREzPw/mlca8D5VoSQRaCLplJPn/IrhVR+AE+ZP+1DG90qs3jQjNyRdcAO+nltUMJhfaEuYCjQTtpyoYksY6/TmasuYnToBoBWC3JNhtxrSamXb0Hp0oe5fBO0UFmJNSBNeB9Sy0irLN5lGhI15TQwNSDnrS5KwoyNphbncH861TxHULUcEdPh/PrV10SRXG6Z3XzEOw+HORdPwivmwoNHYdDlXyFXZRzFaRNcic4bwmqns+dO2woNVtgjW2C0KVQ1IUxOG8Kg2HrxtAYepq1TOGPSuphT417ce2gHHR/SQDmzH0Cj9aH4UIX1/X9qP43YOW2sSe8Y56mNv8tdwPAMRlH9G4B4qV6/mjrWK5LgfGotWQzV6J2DZPuxBYBvaE7jotYb/AOCvz7kRvLKI89a23Z7hVoWgmYO5Acw22bmBvGm9ZKEoctB5WpRqzTNhehoXE2WUEkaATNJMdj1sAlLrd1spA1gzG/xoM9sA39NrhOfugFZJP5QRzrXDJt3bWTKHK5G9vH9z4UHgcYAXby+QoPWIBHlO3nSfimMa1lRSCrt32M90eAG9TYNNPI+iuW2HJXxDHNfu5U1JMDp5+AFB8V4QqwMz5h+PWJ8gYA8waO4QltTcdd5AGs9wgMCJ6mfSo4zETXbw4ljEy9y5MnxFOV0wdluLprynoflQWJ4ZeJkXM/iCZ+I5U+xmHVgVYSDWZt4e7aYhGPd1gnQj41TZBNUwe/Zuj3s3zqgKSY5mnFrjpPvQD0OoPj1oHFY/MwMDQ8hGnw5+NFYlxXaYww+GAOmyj1P/ACaCxeCy6jY/h5/DrT9lXKCsAECI5zzpTj7ozdSv1rOxrjQqL1C8Y09fPpVpImTQrb+NesnmWq0KT10+HP1P0qtFnU1IiT0UaT/NzVqpO2g6/wA3NeBqyEV8RUjHKuV5h0crldqMUDPGvwvu1bzFUWTp6Vfb/b9a4rO98GywvCCbaGN1B9RV9rgjuYRS3kDWt4JYtrYte01Itpof8I3o+7xhVECAOg0paaXMmSyk26jEydrsTfO+RPM/oJom32FfndQfBj+1NW4xO1dbiele9WPgz08osPZeyn9pdLHoIT6yaJTs7hEElC8/mYiPSKScV4132EnQwdV5DaInl1qrF8TLEa90RAiNI+ddTHjjXRBOcr7NJhuDYbcWU+OZ/wDUYovEYbDW0l7VryyJPltWSXjdzk2g2EAD0oS9jHuNLMT/ADpTFBeBdvyO/voZv6FpLPLMqgNHTNEgULYxtp7txVV8Q1s5XbMiJmiSoZjJK84Gk0K/FmQDJBI8BSDN7G5mQBZJLINJkydOR1NM+xWkC/c6bHPEgwvMhVLMgEICzkzH4soDTrz+lZ607vcsupYMtsiV0ICOVk684A+NPTiyctxGLA7as3TukDy/hGsMdwl8Sbd3Dgo6924s5FyuNTscy84GtPlKCju+A8OSbeyYjxPHUOKuqWzK6jNzAOYAbeZq7g8W7jFj7pJB5gXFAB/9SvXXxpxY7E4ayGLe1u3HWGZs1tNwdANYkczVPE+Bf0wbLG3cXUGcyt1UncA/HUA1AtbivbZ1I4sj97R9b4nbLHLcWTybuN5Q0GgeIvmJB2iKra/nhbtrvDwmD1FD4jGog0M/3SAY+PKqlXwY5cclVq7lbn3VI0/LvHmpk+RNXPiA2xnypXd4sm4BzDXukaeI6+VUWOPW27rKVPIpAn4VonekHX2pRjnn4bH9PKr7+NU7Fv8ANH6UuxF+a2hcnYNdyHQrljpQR3j0NEXKrImtESVjTAcSHssrHVD9dqExl8FiRz1oJTr9fHoa6TXjN7okTQ41PnVjGiMGctsvzJgHy3j+cqwB+50ddBpIgAaL+p6VVcuE/wA0Fda23MR4nT61zIBuZ+Q/etCf4OKk1yK6z/AVCaFs9wfFqhNfO1H8P7O4m+ue1Ze4skSqkiREifjQtqPLA5b4Hlpu58ab9mrAe8s7Ahm8lk/WKSW37vxpx2bxOT2rc8qgfFq5DR3N1G6fipYkzUkcnc1mrGP8aaWMfNTThQ+Ekx1aojNpS2xfolrulLSNkZbHODcYgQcza97x+FWi8dqpxF/vETOrTr4TtV+EwVy4e4jP4gE/PavoY1R85Ls+z11no632WxJ2tkDxKj6mrv8ApLE/kH/mn70VoymLLJk0v4jhyX0POtH/ANM4qCBbA82X9DQz9ksSQe6uk/jWfrWqS8gSi2KOHcZSzcuKjEsArHSYP4mC8/PwFMl7UBO65c5+8p1OYbaEUt4D2QxFrEXLt3DZx7NlXVWGYxByhtdJoxMbbsyj22QkyBkYemm1czVQju4TZ19FklKCTpfuNsDe9spdLhAtmCDK5ZBbM3IDQ6k7iKjmZ4MgAgkMSFDQQOe5kgedMOEYGymFe9d9262zD3gDCDJEsSykigxdW9cWGPcGltlKuMsnOyuqgtqMi6Isz5zPCqtFcdSrcXQLxPhDXLcZlSBrmJUrpmIJgxC6kcgRO4rK4n7PMS1oXCURSdAzkGDsxlRAPj1HWvQcNYgI15DFxgY95FBJyWwRo5nvMZ1aN40Y4ziMpKagmMxE6iJABIzHlodDT8eSWNUhGVeo0eJ3OxmKVSwCnKCxAZc0Dfu7k+A1rP3e8de6w5/vXvvC8EocN1P9OVyjLp3spJM6EAkncmvMftFwKnF32tKoyuQypsYAlwOszmA8+tV4tQ5cSE5MF3s+FZmQx66HbWfnUb1sjlI6jWhVufEdKjEbf71YpElllRNcJNRL16zGz5hPwqBfrXzGoO0716xUmXYPDG44Tadz4DenGIZU90baAxJHlyA8qh2WwhYs/TT9T+lEcWdgd9PGtTQ3HGo2JXadTrUJq19eUVUxrGCyJNQJqSoWMDWjeGcEuYi8tm0uZ3MeAHNieQFY2krYvl9BnZDsncx9/wBmvdRdbj8lX9WOwFfoThXCEw9lLVsZUQQB+p6knUnxoTsp2Wt4GwLSand35u3Mnw6DkKdxXKyzeV/goiti47PzlbPdPnRfDrsB/HL8pP6UEnu0Tw2yGzTspU7x+YfHevVZdN1GxjbxE02wFykA0YjoaccCw7XnyiQo1ZuSj9+goZRAx5DT8NRnMKJPyHiTyrSYbgQI7zz5fuaVYa8ttcqaAep8SeZokcQPWle2PZQ3OX28B+H7OYa2cxUMZmW73y2om9xVRoo0Hw9KRXMWTzqGY0rJqZPo9j0kVyx7b4tRS8Qms4pqwXTRY9W48M2eli+jRjGCuXLobektu+etWJiKo+qiyd6aiGOuG2ZHr3v051zB9mLd11vXV13CarPQuP00nnV1tg1xFMRMweeXWBTPEYqJAPeI0GmhOgPrRrKpITOEoOomR+0riYREQGApOYLEglIAjl3SY23pNwprGKtKLDmyoW42Iun+0ypqVYk6KffJ5kqOVF8b4JjcagwzIwW25f2zPbUnVsihhJyidRvtV/Cfs+u21cM7Ojx3XILd0aSzSDB1AKwdNRRXxYCXNAPZ/iqubqW81qw6KtlXJVrh72e+GeFNzYbqDJA2mtVw/FFv6d2JXRRGSFiMuQ6rpy18yINU3eG3FTJiFW5bGisoBGv5rBMTPNCDSZlg5LZBjKyoWciAdRbZhnVfCDlZSDodU5HfJfixxcaX6/z9h3iu2WFs9yScmgyqYBGkAx8JFYTheGbFY32jIMjXDduckCg52BaNBHrTvFYSxeE3lZD+fRYPTMJtt6jyFW2bWIwSzh3S/bJLZGWH2gkbFtOak+VCpFUFDHF7PufkUcX7D4R7mfKFF3M6G05yHXvABhpBO21LX+zW0fdvOPMKf2ppw7tSXLpfYhbkQ2rG3laQNZJQ7H4GibOOB1UyOvkflSsmXLB2matLDqUTPf8A4wX/AL5/8B+9WJ9l9v8AFfY+SqP1rSC+a77c0p6vN/ce+jxeBJZ+zTCqe81xv8wX6Ciz2JwQH9jPmz/vTL2s11TS3qMr7kw1psS/pR9wfBWcKpWygQMZO5JPiTrUMdw61enOimfAVbIqPtopW+V3fIxY4pVRl+KdgLZ1tsUPQ6j96x/EOzt22YIB8Qa9MxmPAG9Y7jHEZJ1rpafU5unyc/VYMSVrhmet2LgK27Ql7jAQBLMSYCivdOwnYlcDaloa/cA9o/T+4v8AdB9TSr7NuxnsV+830/rP7gO9tCN45MfkPM1v6onklk4+DmNKL4Pq5NfGuGhoA/NyOAupA+NMuAY3Dp7X7w6qCojdiTPIDektvsbjrne+7XjPMqR/qpp2e7DYgX1OIw9wW11IK6MRspjlP0qn04x5sJ5pZFtrsf8ADuz33g+0Qm3Y2DMsF4/Ip1I8TArRqyWkFu2Mqj1PVmPMmoYnGkDvAiNAIIAHIRSs4wM29SydlWOCjwNUxE0Ql6k9vEdKJW7MQankiyDG6PVyvS+y8irvb1HMrirGCmu0Gt7xq0XKWa0EA1INQ/tKkr16wGiGNTMNyCNQRoQeRHjVvC+Mi7nt3u7cVYLiBKkzmB5CVEjaos1KeK2Do6HK6xB667HqKoxTp0KywTjfg1mCVcs2xkX85ALvJmVU7AnaR5CIo/D3oPhzZjJPTU/QVk+FceS+gInOsBl1lSeo6TzFOk4mViRmbppp4abfWq9ziyGUN6tchHGML7ZDpptlOzAjXn4+HwrLX8AyjLcX2gBnvaOOhzGMzeMox6tWns3QxnMwOnKRr5UULYYd6CBz28/EVn3chxyPEq+DF2HMkJczxurznA/KzAC6P8yuvWuWYDDLNi4dQO4bd2OaqD7O6f8ADkboCa0HE+zgaGADRt+YeREMP8pBHQ0iv2mQEODetnVgQrusaFoEe3Qczo6+FeKIzU+hDx3gk+0uIMrjvtbAlSskNctncANuhErQvC8M62TdJgMe6vUDRm9YHwPQ1p0Gi6+0tn3WBl1gbho/qADno6jcEaGu8hIIbvSOUQ6gaMomFcDkNDrEiI9J2qZQskqoU28dpUxjqyON417C61tz7p0PIg6gjwIrqdpEP4h60t6Z90L+rinVmvGMq0YsVjzx5fzD1FR/+fHX50P0zN+ribQ4oUuxmPIFZ09pgOdBXeOg/iooaWV9AT1ka4GPEOKmKf8A2b9jzfuDFXh/TQ/01P42H4v8IPqR4Ui7IdnW4jfjUWUINx/og/vH5b17rhMIttFRFCqoAAGwA0AqnbXtRzcuXdyWKK+IqVQJpiVEtnDUJrpNQNYaAG7NVXDXa4a85MckCXhNLsTgEO6KfgKaXBVFxalm+SrGI73B7Z2SD1UlfltQNzhTqe4+nRhr6itCyCa5ctg0lyZSkjONcvJvbLeRBoY8cIPeVl8wRWldIqIQNuBS9y+UO5+GJrPFwedHWeIA1K9wi026DzGn0pXxHCC1qhPkTI/etUYy6NU2ux2mIq5b9ZW3xB+tFW8Y3Wh9MPcmaA3qHx9/uHypeuLahOI4tojqQPmKKEfcgZuosU4nFvZve0tsPaLmAEGCJ1RuoNangHahL+nuXF9+2Tr/AIln3l8axXF8QSTsIZgI/wAUc6S4y6VZWXRhsw0YeRFdqeJZFfyfP49RLFKvg95wYkZjosbbk/r/AM1YbxJGmmkD/jn/ADxrzvsD2nvXzlukMFgAxB105aTp0r0CYg9RPzk/SubKO10zpxaktwxwtwxrsOfTwqnHcOFzvLo28gxqNmDD3W5TzGhBFdv3SAqjQEAn1FX4ZoygbGT9D+taueBDte5GQxGCe25KDVj3rXurcYa9yP7G+NwBod1MaV3HYIoA2pRofu6OjEZs4UbNuWC76kD3lOq4lhlKliNRHxEiAesTI5g7RWc7Ut7ErcXVvaC206h13GYfmB5iDz3rXwVYsjnR5l9oXDIyXhB2UkRBDAsjactDWINes9vbAW1fTcLmIncHOo3/AM0+Y858mNdLSyuFeDma+KWS/KOV9X1cqo559TXsz2duY3EJZtDVtzyVR7zHwHz0FKxX6E+ybgdqzgLd1F/qXhmdjqT3iAoPJRG1Jyz2LgPHHczR9nOztrBWFs2houpJ3ZjuzeJpnXa+qVIc2RqBqRqDVtHiJNQJqRqsmhYR/9k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2538" name="AutoShape 10" descr="data:image/jpeg;base64,/9j/4AAQSkZJRgABAQAAAQABAAD/2wCEAAkGBhQSERUUExQWFBUUFRcXFxcYGBQUFxcYFhQXFRUUGBUYHCYeFxkjGRUXHy8gIycpLCwsFR4xNTAqNSYrLCkBCQoKDgwOGg8PGiklHyUpLCwsLCksLCwpLCwsLCwsLCksLCwsLCwsLCwsLCkpLCksKSwsLCwpLCksKSwsLCwpKf/AABEIALwBDAMBIgACEQEDEQH/xAAcAAACAwEBAQEAAAAAAAAAAAAEBQIDBgEHAAj/xABBEAACAQIEAwUFBwEHBAIDAAABAhEAAwQSITEFQVEGImFxkRMygaGxBxRCUsHR8CMzYnKCsuHxFlOSohVzFzRD/8QAGgEAAwEBAQEAAAAAAAAAAAAAAgMEAQUABv/EACwRAAICAQQBAwMDBQEAAAAAAAABAhEDBBIhMVETIkEUMmGRsfBCUnGBwQX/2gAMAwEAAhEDEQA/AF+HSABR1o1WEqxK5bZ14qhhh70UzsYzaSPWkts13GEFQCJ1OnwNJkhyNVZvzRlu5Xn3DcChFuDdtsQSSlx12HSYp3gkuoP/ANlzrADrbfUCd4BPrQ3QDhfKNWDX01mrHGsRp3bFySBoblsyfMMBTBOMvALYe5z9x7dzbfmD8qMW4tDea5Sk9qLK/wBp7S1/9lu4o/8AKCKLw3F7Fz3L1tvAOs+kzXgQ2uiuKtdArUYya1IYsg+99KrNQuJI2rU2ugHFPsLGMbwNdGO6j50tIHQ+n7Vyf7x9T+tF6sl8g+jF/A2GNHQ1JcWh5/I0oBbk0/AGpC43QH1FGs8gXgiOBcB5iux40n9sfyn1FGJCjx/mlMWp8ipYK6CylRKUN99qS42iWpxsH0JlhteFQbDipjFCu/eBR+pjfyDsmik4fxNcOHPWiBcFdkda2oM9c0C+xNV3HC+8QPjUeLcSFpTrrFee4/iDMxIBYzudvIDc1NPJCMqRXhwzmrZtsZx61b94z5GaW3e2Njp6kfSvPsViz6dNPpSPHY5Z1aT0BP6a1scrb6DlgjFHpKtgLrZjYQPOhBa23nOxoxey2EuzBZSdwSD/AM+deNPj2GoJA8Sx+VO+EdtLijIAXHXX9dKojK+ydxS6NL2i7KXMPqpzodjH1jaswMOD7w1+Fbzg/bCRluDRhqp1jrFRxfZ6w7ZlbQ9aJrwAkAMlcRaudaiBXPOpRZbqONMKPM/6TU0qvHDujzP+k0DCR3hGIGS1G+v0puL0KvjP03pFwax3bXTX6UxUe7E6kQDrqQdKVLsbHoddm7FprVxmywCoBOgBy6meVWdp8QMPhDds+zYhxOpIgzoI8VHpQyY9MKgs2tWB/quROZuYUdBqBV1q0cbbuWb4UKe9bZJVlZZ3nTUE1ZBRbpkM933C/gHGWxFslgogITlJg5jrE+VWYjslhXUM9lSSCSRKn8R3HlXeGcHGGRgpJDZIBGoAY6EzrvRXtW9kuugDT5BGgepHpUq+7gpnTXH84MVcxrteU53T+pkUW2NoBAFgEJoTqa3drHsFQ96SNRmmNFkd5SdyRr0ry3igDLlB98uJHKWRNPKorbuC0gtXzbW3ZzOczLOhyDu9SPnE61RPHb/2Cq2pVzVnrg4qInNAyhu8k6EwNVPly51avEQRoUPk2U6TydR+U8+VebWu0l1LaAnUJmYHK8jRxBMkSCPQdKo4b9oD3nuH2VtUEqoJZQoZGHvDXadwdzWbHVipRUZbfk9IucWy6sjgHaULadZtltKrXtBaOhZAehbKfR4rPPx+0ArLmIMEHRQTnzlNY5kCSYOWqG7bYdPZrduFZDa3AHByMLTDulhJKuw86DawpLb3wbFMTbbb5a/NZq1XTk0fGPrWIwvGMFiCoX2BJOuUZG1YwNI1y5fiatxGGFu0XVryFAMwW6xUHIzMCDmAAKgeZrdjXYPD6Nzh11mZ9KliHpf2StN93V3ZmLgHvZZGYAxIAkQBr40Vizy51LlZkVcih71QF+qHuz9aqLVOVqAccQBzqIxRoPNUc1etnvTQeMYaiOJ9ToAT6Urv4mOdDW8UCQre62hjodKOLfk96UQjFcX9soyrLMTA6KPxeZrOY67lBJ11jTbTkOsVp8XhBbXTmIJG45BfAVnr+GBMD4eHlR7uSiEFXBmMchcGcw8OZpNcwoRdF1/nOtniMKADSXH2Bl0/g51VCZNlxVyY7EWpJJO38gVUl9xtoBTm/gZPh1+tCYjBQI5VbHIuiCUCXA+IMjEltCNZ59B61vsFxdMp73M+EDlXm5swRp/OdF4PEMoI8f0FM3inBo9Te3VZSiXQ1Sy1zkzpUfWrckAcyB60zt4HDm8tt7qEA6gu1piYIIyOozAn8p2pTdBykgSdhy38TpO9V4QXWJRWzJ+V4uL5ZDIrHljB+5D4aaWWDlGSX+TXXuAWs5KslsKoyqusGILFRrBFJb+FezBbJIXOst3e6CQSRMajmP1qN5LNtZfEC2FUzZRVXLHvSC0Lqdeeo8qfXuHA4MG1ll7aiW1IzNI70jTvbAcxRRrJbiuuRDSxpJyu+Ov+mKTiWIVgz4fEMpgzbt27isJkw9tjuJ1onD9ocScQXs4XFFczFUa0VGsmGZoHhRwsNbt27Ld7KskrIklmnWfGtBwE6ZdIUaaydSTqZOtU7I8OiZuVPngDFxzbBup7N47yBg2XUkDNsTA1qi5iO4yxGW2D5l7WY+W9MeIYcs1wLuZ58ypjy3FKsbba3YvZhrlTXecttVkRuNCPOpWve/8AIxP2o88WMyAbEsev/wDWf0+VA9pJT2WeRbKwQpEkQGRXgxuJHlR1iw9xkFpczezBA8CzGdaO492avXrbAIVysbu0kqihVQBdySxMzyNU7kpf7YUotw48L92LMfdCKpVuSjkJGWCpjl3d/Cl3AbBZXGaCxiRpMgLp8DTrifBSrG00FgFgDeSGeB4wYpfcv27bqVDDvyVHNwQT5f7VikqSNywe9y8Uv1L7nEblstbILBmtW1YaezZTIC+Mk61VxzDK1/ELBMsyqSJibhaZ8zPxplgcIzWrl246ki61zLoAcgW4Wn82VW0/aqsRaYm1ADe1h592WlpkdIHyFCpL4Dim5XLw3+pm+zuMt4bFIWkotwGYmQD+4rZsBdu2srBziZY5csCbhCr3R3tN807VhnxqnEGFDA3NAQYiTppqNztXpf2eWVxOJR8oBshiwjZizAb67Fj8BTtTJ0iPTRUVJnpduyLVpVXQAAfID6AD4UqxV3WmPEb1JswnWuNklbopwx4sjNcZqiWr4GllVFhU1RdcirbebkCfWqMY2sUVHl2AYi5P1NVYOyXaToo3bp4D+90qN9tDVwxche7lUCF/KSBrr+bnTUuA1Hc6O47iRF0d4KjmNYIBjuz57VVnUn+RRGFwNu6czgFVJ08h+9Ljw1FY5CwBMwTNe4rkbFNSpdEcZhu6YrJ4i6QYM7/vFbdGA3rOdprMnu+FMxPmheph7dyE6xp4n6mPoKhicKAfr/POhjhLsSAd9I6jao4m64Bzgg+Ij0qqvBzua5Ry5aH61C3YGvnVDYr5/SpLiY5+NFTQu0euWbDOcqiTBPIaDnrV1jgF52CwB1MiAOZpnwzhz22YupBICjxkyY67CuYztEmHJAaXmGAggAfhnaT8qj9TbOn0VqMsnEOWNPutnDJAAzOApza5oJJJXbmayuKxFouyqUVeZGk7z5jQetK+Lcfa80kn4mTHTTQClLX+lBlm8r64OlpdD6Ubk+WHcS4cpBAdXRSrkJAylTmBAOh1nQ7860x7Qhgbdwj2jmxlgEIyZgQwB/F6xtyrI4e7bZCrhlJGjD/S68xSlGJxNq2HJBcKDqYk8p9YqjC3BNR+QdRpoTqUvg9Axsi6N4CiYj83SmvCCMzHqB+UdeQPjSzHIVKEWw5ywT3/AMO3u7b8+tG8EaJ7mT16Drqd4q1dI4kuLM7x3hbti7zW2ObMNEbvaKBqBt8aATFcTtuFe24Rpy58lyfPU79K9L4TdVhdKgSL7q8ROkRPwIrGdve0d5rq4PB966QWuEGCqgTE/h03NDKNMGM02kkKrWIuWnDNhBO2ZFdPhpIp9Y4yDq1u4p/wyPkB9Kadje0P37Ci6UyMDlYaFcwAkqemo3p6MIp3A+n0pMk2+g/U29mSd8PcYEhCwM94ANtBjMARp9aXXOxWHLi4gdGDFgVYkAnmJkb9TtWxx/ZyzdOZwZiJDHYec1lG4cAx9mxAkx1idJiscK+Qo5N4txPYcG2ypdcFg8ZtQGdWUkhRr7x9aHfsi9t0IuowSyQEghjcCkaHaDPOnw9quzz5wfrXDjnHvKDGmkjSsSkuhm4804f2BvqDcu22zgqUCsh/xZhvO21ej/ZLw8rh7t5gQ1242+hhSV+uaujHoT7pB5aA/TxrWYS0LdoAfzl+5+NZmyy/qFtRUFGPkE4jdk0tNEYu5JoNrukdTXN7ZZCNIus2szBRz/hNFvaVNZA6EwWPkNhVGHEW2cGOQP1j40jxdxyO7v4miQyMN7GGIxWZuoH5mI+Ig6UDjscVI1MdG/qL67iq8PasxF4kNEknUT0U70Ndax+B33g6TpzkE60+KY2l1RziWhBCsARPX0PMVbh+Mj2KWXSAzNlYjRiNYk7tqfSmGH7SYWwmX2yE7kv3TryA5VVxTjy5STazsUU22K92HGrA7bQPjTnDjoni7lwU3roRQq6AifUmaGF6h2xOZV5ECD5zrUA1Ka4L4PgLzTQuLQMdhJ5mpZ6re6BqdhS6NdPs5dUAZVggCTrE6GQCNqWdognsdJ90QDr3tCDrsaOuY0RorH/KF+tJeOXpQz1p+PtCMskoOjKm0STFXW8C7CVUsOoEirLS9PhW04ZYCWlEcpPxqqeRxORDHuZrON8fxJ7tq2yiPeAzNruAeQ+dZC7hLsy1u51kq31rWdo/blz7ABFk6iJPwOgpC+Nxibt/6j9KhjOD+TsYpOEfbFCn7pcJgK7byIO3pNWYfhzsJW2/jEiPXSib/GMQYkrptAg/XarMJ2oxCmGto46Ziv705U0G9RP+0CujIcplT/eGvxpfxjCOi3LtpyrWAroVmdTBbXkAD6074j2oOwsZ/wDGyH4c9utLL3EHu27gNtLYKFYWNZ01PPeih7WmJzZ3kg4VyLcF9r2OTRvZP4skH/1Ir7Ffa5jX0HsknmqSR5ZiaQf9MP8AtV2B7NuHUvEAgx112q9zxJWcJYs90z3/AIbw57WGAtNFx1VmZ8zFnIBZnO7EyfLSsjZ7GY+zi72JtPh2a8rKSc4IDkZmCkRm06xTu12k1IDgKAMs5gdtRBWKLt9ofFT5FT9DXMWq82XvTSQy7O8Ht4WwllJCruTEkkyzaCNSfpR1l2zawVkiZhvAxSi3xw81061cnG15ii9eDdinp5q+AvtFxH2GGu3FGZlRmCg7wNflNYLs/wAfa/azumQljA6jka2j3w5mO6RB8tiPQmsRcBtXGtke4xGnMDY+kUSy706R7Hj2djz7wMpYmABJ+FZ1e1Wa+qBQbbHKG1zSdj0ijrvElW053IUkA8zyFYXiGKcd4khh3iRpBPSNulMj0bPg9FwNvNeXw19NR84rW4o5VjoPoK86+yu5cu3LjOxZUCgTrqSW3PgvzrfY99x4VLqJc0DBW0KL770DbVrjhUEkn08T4UTdtszZQJJ2FMrVtbFs66/ibr4eVTxRa5UqXZVxGEtZRsIAPU8z+tIiW3BHxH+9BcX45mfusIHKs63GbrXIFxVQbkgT5Cdz9Kohp5ZHSGRyRxx5DOP8ZI0cQOTLqNPA7HwrK3uJ3GY+zDherRJ8YAgU5uAMZe4HjZdND1JG/pVV8r0J+Brr6fSbI+5EmbNudpiN3zSHBM7zr8632C4VGCw0XmdgmaGaUCtJAA5ECBWRfCzy081FdW7dtKFRxA2DMukmSAZ603UYpTglH4E4pKM9zNKrx61Z7Ssoe0wXR1afASPUVRd7YD8KMflXNenm/gtjq4RXZt0NQusBWBu9r7x91QPOTS3E8WvXPeuGDyGn0ry0U33wDL/0IrpNm2x/GrabsPKs1xbtIHBVBvzNIgn/ADzNfeyJ2qvHpIx5fJBl1eTJwuBlwPE/1AGaegO1encLw2dCfGPkK8hS3lIM6ivTeznHV9jI5sx6eH6VPrcbXMRmkl8SNAvE3O7k+ZNSOMbmRWLw9w5Rqd+tF4bGhDLtAjma5MtP+TtrJHwaV7gbdQf55VX92Qn+zHqaAtcRt75hBq+3xG1+daS4TXSYzdDyi5uH2zvb+ZqH3G0PwH/y/wBqtHE7P/cX1qJ4ja/OvrWJ5PyeuH4K/ulv/tn1/wBq6MFa/KfUftUvv1v8y+tfDF2/zL61tz/J72fgs9mvRvUVF7Kn83xy1z7yn5l9a++9J+Yete93g3jyB3MRaUwGIPhA+hq1OIQJW7d9Z+pNDXuE4VjmKoT1zH9DQmOVFgJHwM+utUR2y4Vi+u6H+G7VlBBOfzA/Qim2AsffVa5GUqQnnAmfQx8K8+Q616J2BxZGHfn/AFD/AKVqnHGnV8EWopQ3JcguM7OuJ51juPcFYfhJHgCY9K9h++KdxVT4e0+4Hyp/MTnbr7Rm/s34f7LCTEF2J2jnlG/gnzppj75zaczp8aLskKhjQSY8h3R9KVWLma9/hBPxOgNc+ct0ijHHljRLa2lPNiNT+g6Cspxni+aVG3OmPH+KZFyg6msVirjN7vxJ0A8zVGLHvY6K2q2Z/tPjMoJBg7DqayxxbHnTbtBhgXAzOW21ACnyG/rQ2K4BftRmtk5vy94/EDau9gx7I8nJzOUpPwBNeY/iPrFQk9TRp4Tc3KFfOB+tVthCNyPWfpT6F7QcKavt4brVltREzPw/mlca8D5VoSQRaCLplJPn/IrhVR+AE+ZP+1DG90qs3jQjNyRdcAO+nltUMJhfaEuYCjQTtpyoYksY6/TmasuYnToBoBWC3JNhtxrSamXb0Hp0oe5fBO0UFmJNSBNeB9Sy0irLN5lGhI15TQwNSDnrS5KwoyNphbncH861TxHULUcEdPh/PrV10SRXG6Z3XzEOw+HORdPwivmwoNHYdDlXyFXZRzFaRNcic4bwmqns+dO2woNVtgjW2C0KVQ1IUxOG8Kg2HrxtAYepq1TOGPSuphT417ce2gHHR/SQDmzH0Cj9aH4UIX1/X9qP43YOW2sSe8Y56mNv8tdwPAMRlH9G4B4qV6/mjrWK5LgfGotWQzV6J2DZPuxBYBvaE7jotYb/AOCvz7kRvLKI89a23Z7hVoWgmYO5Acw22bmBvGm9ZKEoctB5WpRqzTNhehoXE2WUEkaATNJMdj1sAlLrd1spA1gzG/xoM9sA39NrhOfugFZJP5QRzrXDJt3bWTKHK5G9vH9z4UHgcYAXby+QoPWIBHlO3nSfimMa1lRSCrt32M90eAG9TYNNPI+iuW2HJXxDHNfu5U1JMDp5+AFB8V4QqwMz5h+PWJ8gYA8waO4QltTcdd5AGs9wgMCJ6mfSo4zETXbw4ljEy9y5MnxFOV0wdluLprynoflQWJ4ZeJkXM/iCZ+I5U+xmHVgVYSDWZt4e7aYhGPd1gnQj41TZBNUwe/Zuj3s3zqgKSY5mnFrjpPvQD0OoPj1oHFY/MwMDQ8hGnw5+NFYlxXaYww+GAOmyj1P/ACaCxeCy6jY/h5/DrT9lXKCsAECI5zzpTj7ozdSv1rOxrjQqL1C8Y09fPpVpImTQrb+NesnmWq0KT10+HP1P0qtFnU1IiT0UaT/NzVqpO2g6/wA3NeBqyEV8RUjHKuV5h0crldqMUDPGvwvu1bzFUWTp6Vfb/b9a4rO98GywvCCbaGN1B9RV9rgjuYRS3kDWt4JYtrYte01Itpof8I3o+7xhVECAOg0paaXMmSyk26jEydrsTfO+RPM/oJom32FfndQfBj+1NW4xO1dbiele9WPgz08osPZeyn9pdLHoIT6yaJTs7hEElC8/mYiPSKScV4132EnQwdV5DaInl1qrF8TLEa90RAiNI+ddTHjjXRBOcr7NJhuDYbcWU+OZ/wDUYovEYbDW0l7VryyJPltWSXjdzk2g2EAD0oS9jHuNLMT/ADpTFBeBdvyO/voZv6FpLPLMqgNHTNEgULYxtp7txVV8Q1s5XbMiJmiSoZjJK84Gk0K/FmQDJBI8BSDN7G5mQBZJLINJkydOR1NM+xWkC/c6bHPEgwvMhVLMgEICzkzH4soDTrz+lZ607vcsupYMtsiV0ICOVk684A+NPTiyctxGLA7as3TukDy/hGsMdwl8Sbd3Dgo6924s5FyuNTscy84GtPlKCju+A8OSbeyYjxPHUOKuqWzK6jNzAOYAbeZq7g8W7jFj7pJB5gXFAB/9SvXXxpxY7E4ayGLe1u3HWGZs1tNwdANYkczVPE+Bf0wbLG3cXUGcyt1UncA/HUA1AtbivbZ1I4sj97R9b4nbLHLcWTybuN5Q0GgeIvmJB2iKra/nhbtrvDwmD1FD4jGog0M/3SAY+PKqlXwY5cclVq7lbn3VI0/LvHmpk+RNXPiA2xnypXd4sm4BzDXukaeI6+VUWOPW27rKVPIpAn4VonekHX2pRjnn4bH9PKr7+NU7Fv8ANH6UuxF+a2hcnYNdyHQrljpQR3j0NEXKrImtESVjTAcSHssrHVD9dqExl8FiRz1oJTr9fHoa6TXjN7okTQ41PnVjGiMGctsvzJgHy3j+cqwB+50ddBpIgAaL+p6VVcuE/wA0Fda23MR4nT61zIBuZ+Q/etCf4OKk1yK6z/AVCaFs9wfFqhNfO1H8P7O4m+ue1Ze4skSqkiREifjQtqPLA5b4Hlpu58ab9mrAe8s7Ahm8lk/WKSW37vxpx2bxOT2rc8qgfFq5DR3N1G6fipYkzUkcnc1mrGP8aaWMfNTThQ+Ekx1aojNpS2xfolrulLSNkZbHODcYgQcza97x+FWi8dqpxF/vETOrTr4TtV+EwVy4e4jP4gE/PavoY1R85Ls+z11no632WxJ2tkDxKj6mrv8ApLE/kH/mn70VoymLLJk0v4jhyX0POtH/ANM4qCBbA82X9DQz9ksSQe6uk/jWfrWqS8gSi2KOHcZSzcuKjEsArHSYP4mC8/PwFMl7UBO65c5+8p1OYbaEUt4D2QxFrEXLt3DZx7NlXVWGYxByhtdJoxMbbsyj22QkyBkYemm1czVQju4TZ19FklKCTpfuNsDe9spdLhAtmCDK5ZBbM3IDQ6k7iKjmZ4MgAgkMSFDQQOe5kgedMOEYGymFe9d9262zD3gDCDJEsSykigxdW9cWGPcGltlKuMsnOyuqgtqMi6Isz5zPCqtFcdSrcXQLxPhDXLcZlSBrmJUrpmIJgxC6kcgRO4rK4n7PMS1oXCURSdAzkGDsxlRAPj1HWvQcNYgI15DFxgY95FBJyWwRo5nvMZ1aN40Y4ziMpKagmMxE6iJABIzHlodDT8eSWNUhGVeo0eJ3OxmKVSwCnKCxAZc0Dfu7k+A1rP3e8de6w5/vXvvC8EocN1P9OVyjLp3spJM6EAkncmvMftFwKnF32tKoyuQypsYAlwOszmA8+tV4tQ5cSE5MF3s+FZmQx66HbWfnUb1sjlI6jWhVufEdKjEbf71YpElllRNcJNRL16zGz5hPwqBfrXzGoO0716xUmXYPDG44Tadz4DenGIZU90baAxJHlyA8qh2WwhYs/TT9T+lEcWdgd9PGtTQ3HGo2JXadTrUJq19eUVUxrGCyJNQJqSoWMDWjeGcEuYi8tm0uZ3MeAHNieQFY2krYvl9BnZDsncx9/wBmvdRdbj8lX9WOwFfoThXCEw9lLVsZUQQB+p6knUnxoTsp2Wt4GwLSand35u3Mnw6DkKdxXKyzeV/goiti47PzlbPdPnRfDrsB/HL8pP6UEnu0Tw2yGzTspU7x+YfHevVZdN1GxjbxE02wFykA0YjoaccCw7XnyiQo1ZuSj9+goZRAx5DT8NRnMKJPyHiTyrSYbgQI7zz5fuaVYa8ttcqaAep8SeZokcQPWle2PZQ3OX28B+H7OYa2cxUMZmW73y2om9xVRoo0Hw9KRXMWTzqGY0rJqZPo9j0kVyx7b4tRS8Qms4pqwXTRY9W48M2eli+jRjGCuXLobektu+etWJiKo+qiyd6aiGOuG2ZHr3v051zB9mLd11vXV13CarPQuP00nnV1tg1xFMRMweeXWBTPEYqJAPeI0GmhOgPrRrKpITOEoOomR+0riYREQGApOYLEglIAjl3SY23pNwprGKtKLDmyoW42Iun+0ypqVYk6KffJ5kqOVF8b4JjcagwzIwW25f2zPbUnVsihhJyidRvtV/Cfs+u21cM7Ojx3XILd0aSzSDB1AKwdNRRXxYCXNAPZ/iqubqW81qw6KtlXJVrh72e+GeFNzYbqDJA2mtVw/FFv6d2JXRRGSFiMuQ6rpy18yINU3eG3FTJiFW5bGisoBGv5rBMTPNCDSZlg5LZBjKyoWciAdRbZhnVfCDlZSDodU5HfJfixxcaX6/z9h3iu2WFs9yScmgyqYBGkAx8JFYTheGbFY32jIMjXDduckCg52BaNBHrTvFYSxeE3lZD+fRYPTMJtt6jyFW2bWIwSzh3S/bJLZGWH2gkbFtOak+VCpFUFDHF7PufkUcX7D4R7mfKFF3M6G05yHXvABhpBO21LX+zW0fdvOPMKf2ppw7tSXLpfYhbkQ2rG3laQNZJQ7H4GibOOB1UyOvkflSsmXLB2matLDqUTPf8A4wX/AL5/8B+9WJ9l9v8AFfY+SqP1rSC+a77c0p6vN/ce+jxeBJZ+zTCqe81xv8wX6Ciz2JwQH9jPmz/vTL2s11TS3qMr7kw1psS/pR9wfBWcKpWygQMZO5JPiTrUMdw61enOimfAVbIqPtopW+V3fIxY4pVRl+KdgLZ1tsUPQ6j96x/EOzt22YIB8Qa9MxmPAG9Y7jHEZJ1rpafU5unyc/VYMSVrhmet2LgK27Ql7jAQBLMSYCivdOwnYlcDaloa/cA9o/T+4v8AdB9TSr7NuxnsV+830/rP7gO9tCN45MfkPM1v6onklk4+DmNKL4Pq5NfGuGhoA/NyOAupA+NMuAY3Dp7X7w6qCojdiTPIDektvsbjrne+7XjPMqR/qpp2e7DYgX1OIw9wW11IK6MRspjlP0qn04x5sJ5pZFtrsf8ADuz33g+0Qm3Y2DMsF4/Ip1I8TArRqyWkFu2Mqj1PVmPMmoYnGkDvAiNAIIAHIRSs4wM29SydlWOCjwNUxE0Ql6k9vEdKJW7MQankiyDG6PVyvS+y8irvb1HMrirGCmu0Gt7xq0XKWa0EA1INQ/tKkr16wGiGNTMNyCNQRoQeRHjVvC+Mi7nt3u7cVYLiBKkzmB5CVEjaos1KeK2Do6HK6xB667HqKoxTp0KywTjfg1mCVcs2xkX85ALvJmVU7AnaR5CIo/D3oPhzZjJPTU/QVk+FceS+gInOsBl1lSeo6TzFOk4mViRmbppp4abfWq9ziyGUN6tchHGML7ZDpptlOzAjXn4+HwrLX8AyjLcX2gBnvaOOhzGMzeMox6tWns3QxnMwOnKRr5UULYYd6CBz28/EVn3chxyPEq+DF2HMkJczxurznA/KzAC6P8yuvWuWYDDLNi4dQO4bd2OaqD7O6f8ADkboCa0HE+zgaGADRt+YeREMP8pBHQ0iv2mQEODetnVgQrusaFoEe3Qczo6+FeKIzU+hDx3gk+0uIMrjvtbAlSskNctncANuhErQvC8M62TdJgMe6vUDRm9YHwPQ1p0Gi6+0tn3WBl1gbho/qADno6jcEaGu8hIIbvSOUQ6gaMomFcDkNDrEiI9J2qZQskqoU28dpUxjqyON417C61tz7p0PIg6gjwIrqdpEP4h60t6Z90L+rinVmvGMq0YsVjzx5fzD1FR/+fHX50P0zN+ribQ4oUuxmPIFZ09pgOdBXeOg/iooaWV9AT1ka4GPEOKmKf8A2b9jzfuDFXh/TQ/01P42H4v8IPqR4Ui7IdnW4jfjUWUINx/og/vH5b17rhMIttFRFCqoAAGwA0AqnbXtRzcuXdyWKK+IqVQJpiVEtnDUJrpNQNYaAG7NVXDXa4a85MckCXhNLsTgEO6KfgKaXBVFxalm+SrGI73B7Z2SD1UlfltQNzhTqe4+nRhr6itCyCa5ctg0lyZSkjONcvJvbLeRBoY8cIPeVl8wRWldIqIQNuBS9y+UO5+GJrPFwedHWeIA1K9wi026DzGn0pXxHCC1qhPkTI/etUYy6NU2ux2mIq5b9ZW3xB+tFW8Y3Wh9MPcmaA3qHx9/uHypeuLahOI4tojqQPmKKEfcgZuosU4nFvZve0tsPaLmAEGCJ1RuoNangHahL+nuXF9+2Tr/AIln3l8axXF8QSTsIZgI/wAUc6S4y6VZWXRhsw0YeRFdqeJZFfyfP49RLFKvg95wYkZjosbbk/r/AM1YbxJGmmkD/jn/ADxrzvsD2nvXzlukMFgAxB105aTp0r0CYg9RPzk/SubKO10zpxaktwxwtwxrsOfTwqnHcOFzvLo28gxqNmDD3W5TzGhBFdv3SAqjQEAn1FX4ZoygbGT9D+taueBDte5GQxGCe25KDVj3rXurcYa9yP7G+NwBod1MaV3HYIoA2pRofu6OjEZs4UbNuWC76kD3lOq4lhlKliNRHxEiAesTI5g7RWc7Ut7ErcXVvaC206h13GYfmB5iDz3rXwVYsjnR5l9oXDIyXhB2UkRBDAsjactDWINes9vbAW1fTcLmIncHOo3/AM0+Y858mNdLSyuFeDma+KWS/KOV9X1cqo559TXsz2duY3EJZtDVtzyVR7zHwHz0FKxX6E+ybgdqzgLd1F/qXhmdjqT3iAoPJRG1Jyz2LgPHHczR9nOztrBWFs2houpJ3ZjuzeJpnXa+qVIc2RqBqRqDVtHiJNQJqRqsmhYR/9k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2540" name="AutoShape 12" descr="data:image/jpeg;base64,/9j/4AAQSkZJRgABAQAAAQABAAD/2wCEAAkGBhQSERUUExQWFBUUFRcXFxcYGBQUFxcYFhQXFRUUGBUYHCYeFxkjGRUXHy8gIycpLCwsFR4xNTAqNSYrLCkBCQoKDgwOGg8PGiklHyUpLCwsLCksLCwpLCwsLCwsLCksLCwsLCwsLCwsLCkpLCksKSwsLCwpLCksKSwsLCwpKf/AABEIALwBDAMBIgACEQEDEQH/xAAcAAACAwEBAQEAAAAAAAAAAAAEBQIDBgEHAAj/xABBEAACAQIEAwUFBwEHBAIDAAABAhEAAwQSITEFQVEGImFxkRMygaGxBxRCUsHR8CMzYnKCsuHxFlOSohVzFzRD/8QAGgEAAwEBAQEAAAAAAAAAAAAAAgMEAQUABv/EACwRAAICAQQBAwMDBQEAAAAAAAABAhEDBBIhMVETIkEUMmGRsfBCUnGBwQX/2gAMAwEAAhEDEQA/AF+HSABR1o1WEqxK5bZ14qhhh70UzsYzaSPWkts13GEFQCJ1OnwNJkhyNVZvzRlu5Xn3DcChFuDdtsQSSlx12HSYp3gkuoP/ANlzrADrbfUCd4BPrQ3QDhfKNWDX01mrHGsRp3bFySBoblsyfMMBTBOMvALYe5z9x7dzbfmD8qMW4tDea5Sk9qLK/wBp7S1/9lu4o/8AKCKLw3F7Fz3L1tvAOs+kzXgQ2uiuKtdArUYya1IYsg+99KrNQuJI2rU2ugHFPsLGMbwNdGO6j50tIHQ+n7Vyf7x9T+tF6sl8g+jF/A2GNHQ1JcWh5/I0oBbk0/AGpC43QH1FGs8gXgiOBcB5iux40n9sfyn1FGJCjx/mlMWp8ipYK6CylRKUN99qS42iWpxsH0JlhteFQbDipjFCu/eBR+pjfyDsmik4fxNcOHPWiBcFdkda2oM9c0C+xNV3HC+8QPjUeLcSFpTrrFee4/iDMxIBYzudvIDc1NPJCMqRXhwzmrZtsZx61b94z5GaW3e2Njp6kfSvPsViz6dNPpSPHY5Z1aT0BP6a1scrb6DlgjFHpKtgLrZjYQPOhBa23nOxoxey2EuzBZSdwSD/AM+deNPj2GoJA8Sx+VO+EdtLijIAXHXX9dKojK+ydxS6NL2i7KXMPqpzodjH1jaswMOD7w1+Fbzg/bCRluDRhqp1jrFRxfZ6w7ZlbQ9aJrwAkAMlcRaudaiBXPOpRZbqONMKPM/6TU0qvHDujzP+k0DCR3hGIGS1G+v0puL0KvjP03pFwax3bXTX6UxUe7E6kQDrqQdKVLsbHoddm7FprVxmywCoBOgBy6meVWdp8QMPhDds+zYhxOpIgzoI8VHpQyY9MKgs2tWB/quROZuYUdBqBV1q0cbbuWb4UKe9bZJVlZZ3nTUE1ZBRbpkM933C/gHGWxFslgogITlJg5jrE+VWYjslhXUM9lSSCSRKn8R3HlXeGcHGGRgpJDZIBGoAY6EzrvRXtW9kuugDT5BGgepHpUq+7gpnTXH84MVcxrteU53T+pkUW2NoBAFgEJoTqa3drHsFQ96SNRmmNFkd5SdyRr0ry3igDLlB98uJHKWRNPKorbuC0gtXzbW3ZzOczLOhyDu9SPnE61RPHb/2Cq2pVzVnrg4qInNAyhu8k6EwNVPly51avEQRoUPk2U6TydR+U8+VebWu0l1LaAnUJmYHK8jRxBMkSCPQdKo4b9oD3nuH2VtUEqoJZQoZGHvDXadwdzWbHVipRUZbfk9IucWy6sjgHaULadZtltKrXtBaOhZAehbKfR4rPPx+0ArLmIMEHRQTnzlNY5kCSYOWqG7bYdPZrduFZDa3AHByMLTDulhJKuw86DawpLb3wbFMTbbb5a/NZq1XTk0fGPrWIwvGMFiCoX2BJOuUZG1YwNI1y5fiatxGGFu0XVryFAMwW6xUHIzMCDmAAKgeZrdjXYPD6Nzh11mZ9KliHpf2StN93V3ZmLgHvZZGYAxIAkQBr40Vizy51LlZkVcih71QF+qHuz9aqLVOVqAccQBzqIxRoPNUc1etnvTQeMYaiOJ9ToAT6Urv4mOdDW8UCQre62hjodKOLfk96UQjFcX9soyrLMTA6KPxeZrOY67lBJ11jTbTkOsVp8XhBbXTmIJG45BfAVnr+GBMD4eHlR7uSiEFXBmMchcGcw8OZpNcwoRdF1/nOtniMKADSXH2Bl0/g51VCZNlxVyY7EWpJJO38gVUl9xtoBTm/gZPh1+tCYjBQI5VbHIuiCUCXA+IMjEltCNZ59B61vsFxdMp73M+EDlXm5swRp/OdF4PEMoI8f0FM3inBo9Te3VZSiXQ1Sy1zkzpUfWrckAcyB60zt4HDm8tt7qEA6gu1piYIIyOozAn8p2pTdBykgSdhy38TpO9V4QXWJRWzJ+V4uL5ZDIrHljB+5D4aaWWDlGSX+TXXuAWs5KslsKoyqusGILFRrBFJb+FezBbJIXOst3e6CQSRMajmP1qN5LNtZfEC2FUzZRVXLHvSC0Lqdeeo8qfXuHA4MG1ll7aiW1IzNI70jTvbAcxRRrJbiuuRDSxpJyu+Ov+mKTiWIVgz4fEMpgzbt27isJkw9tjuJ1onD9ocScQXs4XFFczFUa0VGsmGZoHhRwsNbt27Ld7KskrIklmnWfGtBwE6ZdIUaaydSTqZOtU7I8OiZuVPngDFxzbBup7N47yBg2XUkDNsTA1qi5iO4yxGW2D5l7WY+W9MeIYcs1wLuZ58ypjy3FKsbba3YvZhrlTXecttVkRuNCPOpWve/8AIxP2o88WMyAbEsev/wDWf0+VA9pJT2WeRbKwQpEkQGRXgxuJHlR1iw9xkFpczezBA8CzGdaO492avXrbAIVysbu0kqihVQBdySxMzyNU7kpf7YUotw48L92LMfdCKpVuSjkJGWCpjl3d/Cl3AbBZXGaCxiRpMgLp8DTrifBSrG00FgFgDeSGeB4wYpfcv27bqVDDvyVHNwQT5f7VikqSNywe9y8Uv1L7nEblstbILBmtW1YaezZTIC+Mk61VxzDK1/ELBMsyqSJibhaZ8zPxplgcIzWrl246ki61zLoAcgW4Wn82VW0/aqsRaYm1ADe1h592WlpkdIHyFCpL4Dim5XLw3+pm+zuMt4bFIWkotwGYmQD+4rZsBdu2srBziZY5csCbhCr3R3tN807VhnxqnEGFDA3NAQYiTppqNztXpf2eWVxOJR8oBshiwjZizAb67Fj8BTtTJ0iPTRUVJnpduyLVpVXQAAfID6AD4UqxV3WmPEb1JswnWuNklbopwx4sjNcZqiWr4GllVFhU1RdcirbebkCfWqMY2sUVHl2AYi5P1NVYOyXaToo3bp4D+90qN9tDVwxche7lUCF/KSBrr+bnTUuA1Hc6O47iRF0d4KjmNYIBjuz57VVnUn+RRGFwNu6czgFVJ08h+9Ljw1FY5CwBMwTNe4rkbFNSpdEcZhu6YrJ4i6QYM7/vFbdGA3rOdprMnu+FMxPmheph7dyE6xp4n6mPoKhicKAfr/POhjhLsSAd9I6jao4m64Bzgg+Ij0qqvBzua5Ry5aH61C3YGvnVDYr5/SpLiY5+NFTQu0euWbDOcqiTBPIaDnrV1jgF52CwB1MiAOZpnwzhz22YupBICjxkyY67CuYztEmHJAaXmGAggAfhnaT8qj9TbOn0VqMsnEOWNPutnDJAAzOApza5oJJJXbmayuKxFouyqUVeZGk7z5jQetK+Lcfa80kn4mTHTTQClLX+lBlm8r64OlpdD6Ubk+WHcS4cpBAdXRSrkJAylTmBAOh1nQ7860x7Qhgbdwj2jmxlgEIyZgQwB/F6xtyrI4e7bZCrhlJGjD/S68xSlGJxNq2HJBcKDqYk8p9YqjC3BNR+QdRpoTqUvg9Axsi6N4CiYj83SmvCCMzHqB+UdeQPjSzHIVKEWw5ywT3/AMO3u7b8+tG8EaJ7mT16Drqd4q1dI4kuLM7x3hbti7zW2ObMNEbvaKBqBt8aATFcTtuFe24Rpy58lyfPU79K9L4TdVhdKgSL7q8ROkRPwIrGdve0d5rq4PB966QWuEGCqgTE/h03NDKNMGM02kkKrWIuWnDNhBO2ZFdPhpIp9Y4yDq1u4p/wyPkB9Kadje0P37Ci6UyMDlYaFcwAkqemo3p6MIp3A+n0pMk2+g/U29mSd8PcYEhCwM94ANtBjMARp9aXXOxWHLi4gdGDFgVYkAnmJkb9TtWxx/ZyzdOZwZiJDHYec1lG4cAx9mxAkx1idJiscK+Qo5N4txPYcG2ypdcFg8ZtQGdWUkhRr7x9aHfsi9t0IuowSyQEghjcCkaHaDPOnw9quzz5wfrXDjnHvKDGmkjSsSkuhm4804f2BvqDcu22zgqUCsh/xZhvO21ej/ZLw8rh7t5gQ1242+hhSV+uaujHoT7pB5aA/TxrWYS0LdoAfzl+5+NZmyy/qFtRUFGPkE4jdk0tNEYu5JoNrukdTXN7ZZCNIus2szBRz/hNFvaVNZA6EwWPkNhVGHEW2cGOQP1j40jxdxyO7v4miQyMN7GGIxWZuoH5mI+Ig6UDjscVI1MdG/qL67iq8PasxF4kNEknUT0U70Ndax+B33g6TpzkE60+KY2l1RziWhBCsARPX0PMVbh+Mj2KWXSAzNlYjRiNYk7tqfSmGH7SYWwmX2yE7kv3TryA5VVxTjy5STazsUU22K92HGrA7bQPjTnDjoni7lwU3roRQq6AifUmaGF6h2xOZV5ECD5zrUA1Ka4L4PgLzTQuLQMdhJ5mpZ6re6BqdhS6NdPs5dUAZVggCTrE6GQCNqWdognsdJ90QDr3tCDrsaOuY0RorH/KF+tJeOXpQz1p+PtCMskoOjKm0STFXW8C7CVUsOoEirLS9PhW04ZYCWlEcpPxqqeRxORDHuZrON8fxJ7tq2yiPeAzNruAeQ+dZC7hLsy1u51kq31rWdo/blz7ABFk6iJPwOgpC+Nxibt/6j9KhjOD+TsYpOEfbFCn7pcJgK7byIO3pNWYfhzsJW2/jEiPXSib/GMQYkrptAg/XarMJ2oxCmGto46Ziv705U0G9RP+0CujIcplT/eGvxpfxjCOi3LtpyrWAroVmdTBbXkAD6074j2oOwsZ/wDGyH4c9utLL3EHu27gNtLYKFYWNZ01PPeih7WmJzZ3kg4VyLcF9r2OTRvZP4skH/1Ir7Ffa5jX0HsknmqSR5ZiaQf9MP8AtV2B7NuHUvEAgx112q9zxJWcJYs90z3/AIbw57WGAtNFx1VmZ8zFnIBZnO7EyfLSsjZ7GY+zi72JtPh2a8rKSc4IDkZmCkRm06xTu12k1IDgKAMs5gdtRBWKLt9ofFT5FT9DXMWq82XvTSQy7O8Ht4WwllJCruTEkkyzaCNSfpR1l2zawVkiZhvAxSi3xw81061cnG15ii9eDdinp5q+AvtFxH2GGu3FGZlRmCg7wNflNYLs/wAfa/azumQljA6jka2j3w5mO6RB8tiPQmsRcBtXGtke4xGnMDY+kUSy706R7Hj2djz7wMpYmABJ+FZ1e1Wa+qBQbbHKG1zSdj0ijrvElW053IUkA8zyFYXiGKcd4khh3iRpBPSNulMj0bPg9FwNvNeXw19NR84rW4o5VjoPoK86+yu5cu3LjOxZUCgTrqSW3PgvzrfY99x4VLqJc0DBW0KL770DbVrjhUEkn08T4UTdtszZQJJ2FMrVtbFs66/ibr4eVTxRa5UqXZVxGEtZRsIAPU8z+tIiW3BHxH+9BcX45mfusIHKs63GbrXIFxVQbkgT5Cdz9Kohp5ZHSGRyRxx5DOP8ZI0cQOTLqNPA7HwrK3uJ3GY+zDherRJ8YAgU5uAMZe4HjZdND1JG/pVV8r0J+Brr6fSbI+5EmbNudpiN3zSHBM7zr8632C4VGCw0XmdgmaGaUCtJAA5ECBWRfCzy081FdW7dtKFRxA2DMukmSAZ603UYpTglH4E4pKM9zNKrx61Z7Ssoe0wXR1afASPUVRd7YD8KMflXNenm/gtjq4RXZt0NQusBWBu9r7x91QPOTS3E8WvXPeuGDyGn0ry0U33wDL/0IrpNm2x/GrabsPKs1xbtIHBVBvzNIgn/ADzNfeyJ2qvHpIx5fJBl1eTJwuBlwPE/1AGaegO1encLw2dCfGPkK8hS3lIM6ivTeznHV9jI5sx6eH6VPrcbXMRmkl8SNAvE3O7k+ZNSOMbmRWLw9w5Rqd+tF4bGhDLtAjma5MtP+TtrJHwaV7gbdQf55VX92Qn+zHqaAtcRt75hBq+3xG1+daS4TXSYzdDyi5uH2zvb+ZqH3G0PwH/y/wBqtHE7P/cX1qJ4ja/OvrWJ5PyeuH4K/ulv/tn1/wBq6MFa/KfUftUvv1v8y+tfDF2/zL61tz/J72fgs9mvRvUVF7Kn83xy1z7yn5l9a++9J+Yete93g3jyB3MRaUwGIPhA+hq1OIQJW7d9Z+pNDXuE4VjmKoT1zH9DQmOVFgJHwM+utUR2y4Vi+u6H+G7VlBBOfzA/Qim2AsffVa5GUqQnnAmfQx8K8+Q616J2BxZGHfn/AFD/AKVqnHGnV8EWopQ3JcguM7OuJ51juPcFYfhJHgCY9K9h++KdxVT4e0+4Hyp/MTnbr7Rm/s34f7LCTEF2J2jnlG/gnzppj75zaczp8aLskKhjQSY8h3R9KVWLma9/hBPxOgNc+ct0ijHHljRLa2lPNiNT+g6Cspxni+aVG3OmPH+KZFyg6msVirjN7vxJ0A8zVGLHvY6K2q2Z/tPjMoJBg7DqayxxbHnTbtBhgXAzOW21ACnyG/rQ2K4BftRmtk5vy94/EDau9gx7I8nJzOUpPwBNeY/iPrFQk9TRp4Tc3KFfOB+tVthCNyPWfpT6F7QcKavt4brVltREzPw/mlca8D5VoSQRaCLplJPn/IrhVR+AE+ZP+1DG90qs3jQjNyRdcAO+nltUMJhfaEuYCjQTtpyoYksY6/TmasuYnToBoBWC3JNhtxrSamXb0Hp0oe5fBO0UFmJNSBNeB9Sy0irLN5lGhI15TQwNSDnrS5KwoyNphbncH861TxHULUcEdPh/PrV10SRXG6Z3XzEOw+HORdPwivmwoNHYdDlXyFXZRzFaRNcic4bwmqns+dO2woNVtgjW2C0KVQ1IUxOG8Kg2HrxtAYepq1TOGPSuphT417ce2gHHR/SQDmzH0Cj9aH4UIX1/X9qP43YOW2sSe8Y56mNv8tdwPAMRlH9G4B4qV6/mjrWK5LgfGotWQzV6J2DZPuxBYBvaE7jotYb/AOCvz7kRvLKI89a23Z7hVoWgmYO5Acw22bmBvGm9ZKEoctB5WpRqzTNhehoXE2WUEkaATNJMdj1sAlLrd1spA1gzG/xoM9sA39NrhOfugFZJP5QRzrXDJt3bWTKHK5G9vH9z4UHgcYAXby+QoPWIBHlO3nSfimMa1lRSCrt32M90eAG9TYNNPI+iuW2HJXxDHNfu5U1JMDp5+AFB8V4QqwMz5h+PWJ8gYA8waO4QltTcdd5AGs9wgMCJ6mfSo4zETXbw4ljEy9y5MnxFOV0wdluLprynoflQWJ4ZeJkXM/iCZ+I5U+xmHVgVYSDWZt4e7aYhGPd1gnQj41TZBNUwe/Zuj3s3zqgKSY5mnFrjpPvQD0OoPj1oHFY/MwMDQ8hGnw5+NFYlxXaYww+GAOmyj1P/ACaCxeCy6jY/h5/DrT9lXKCsAECI5zzpTj7ozdSv1rOxrjQqL1C8Y09fPpVpImTQrb+NesnmWq0KT10+HP1P0qtFnU1IiT0UaT/NzVqpO2g6/wA3NeBqyEV8RUjHKuV5h0crldqMUDPGvwvu1bzFUWTp6Vfb/b9a4rO98GywvCCbaGN1B9RV9rgjuYRS3kDWt4JYtrYte01Itpof8I3o+7xhVECAOg0paaXMmSyk26jEydrsTfO+RPM/oJom32FfndQfBj+1NW4xO1dbiele9WPgz08osPZeyn9pdLHoIT6yaJTs7hEElC8/mYiPSKScV4132EnQwdV5DaInl1qrF8TLEa90RAiNI+ddTHjjXRBOcr7NJhuDYbcWU+OZ/wDUYovEYbDW0l7VryyJPltWSXjdzk2g2EAD0oS9jHuNLMT/ADpTFBeBdvyO/voZv6FpLPLMqgNHTNEgULYxtp7txVV8Q1s5XbMiJmiSoZjJK84Gk0K/FmQDJBI8BSDN7G5mQBZJLINJkydOR1NM+xWkC/c6bHPEgwvMhVLMgEICzkzH4soDTrz+lZ607vcsupYMtsiV0ICOVk684A+NPTiyctxGLA7as3TukDy/hGsMdwl8Sbd3Dgo6924s5FyuNTscy84GtPlKCju+A8OSbeyYjxPHUOKuqWzK6jNzAOYAbeZq7g8W7jFj7pJB5gXFAB/9SvXXxpxY7E4ayGLe1u3HWGZs1tNwdANYkczVPE+Bf0wbLG3cXUGcyt1UncA/HUA1AtbivbZ1I4sj97R9b4nbLHLcWTybuN5Q0GgeIvmJB2iKra/nhbtrvDwmD1FD4jGog0M/3SAY+PKqlXwY5cclVq7lbn3VI0/LvHmpk+RNXPiA2xnypXd4sm4BzDXukaeI6+VUWOPW27rKVPIpAn4VonekHX2pRjnn4bH9PKr7+NU7Fv8ANH6UuxF+a2hcnYNdyHQrljpQR3j0NEXKrImtESVjTAcSHssrHVD9dqExl8FiRz1oJTr9fHoa6TXjN7okTQ41PnVjGiMGctsvzJgHy3j+cqwB+50ddBpIgAaL+p6VVcuE/wA0Fda23MR4nT61zIBuZ+Q/etCf4OKk1yK6z/AVCaFs9wfFqhNfO1H8P7O4m+ue1Ze4skSqkiREifjQtqPLA5b4Hlpu58ab9mrAe8s7Ahm8lk/WKSW37vxpx2bxOT2rc8qgfFq5DR3N1G6fipYkzUkcnc1mrGP8aaWMfNTThQ+Ekx1aojNpS2xfolrulLSNkZbHODcYgQcza97x+FWi8dqpxF/vETOrTr4TtV+EwVy4e4jP4gE/PavoY1R85Ls+z11no632WxJ2tkDxKj6mrv8ApLE/kH/mn70VoymLLJk0v4jhyX0POtH/ANM4qCBbA82X9DQz9ksSQe6uk/jWfrWqS8gSi2KOHcZSzcuKjEsArHSYP4mC8/PwFMl7UBO65c5+8p1OYbaEUt4D2QxFrEXLt3DZx7NlXVWGYxByhtdJoxMbbsyj22QkyBkYemm1czVQju4TZ19FklKCTpfuNsDe9spdLhAtmCDK5ZBbM3IDQ6k7iKjmZ4MgAgkMSFDQQOe5kgedMOEYGymFe9d9262zD3gDCDJEsSykigxdW9cWGPcGltlKuMsnOyuqgtqMi6Isz5zPCqtFcdSrcXQLxPhDXLcZlSBrmJUrpmIJgxC6kcgRO4rK4n7PMS1oXCURSdAzkGDsxlRAPj1HWvQcNYgI15DFxgY95FBJyWwRo5nvMZ1aN40Y4ziMpKagmMxE6iJABIzHlodDT8eSWNUhGVeo0eJ3OxmKVSwCnKCxAZc0Dfu7k+A1rP3e8de6w5/vXvvC8EocN1P9OVyjLp3spJM6EAkncmvMftFwKnF32tKoyuQypsYAlwOszmA8+tV4tQ5cSE5MF3s+FZmQx66HbWfnUb1sjlI6jWhVufEdKjEbf71YpElllRNcJNRL16zGz5hPwqBfrXzGoO0716xUmXYPDG44Tadz4DenGIZU90baAxJHlyA8qh2WwhYs/TT9T+lEcWdgd9PGtTQ3HGo2JXadTrUJq19eUVUxrGCyJNQJqSoWMDWjeGcEuYi8tm0uZ3MeAHNieQFY2krYvl9BnZDsncx9/wBmvdRdbj8lX9WOwFfoThXCEw9lLVsZUQQB+p6knUnxoTsp2Wt4GwLSand35u3Mnw6DkKdxXKyzeV/goiti47PzlbPdPnRfDrsB/HL8pP6UEnu0Tw2yGzTspU7x+YfHevVZdN1GxjbxE02wFykA0YjoaccCw7XnyiQo1ZuSj9+goZRAx5DT8NRnMKJPyHiTyrSYbgQI7zz5fuaVYa8ttcqaAep8SeZokcQPWle2PZQ3OX28B+H7OYa2cxUMZmW73y2om9xVRoo0Hw9KRXMWTzqGY0rJqZPo9j0kVyx7b4tRS8Qms4pqwXTRY9W48M2eli+jRjGCuXLobektu+etWJiKo+qiyd6aiGOuG2ZHr3v051zB9mLd11vXV13CarPQuP00nnV1tg1xFMRMweeXWBTPEYqJAPeI0GmhOgPrRrKpITOEoOomR+0riYREQGApOYLEglIAjl3SY23pNwprGKtKLDmyoW42Iun+0ypqVYk6KffJ5kqOVF8b4JjcagwzIwW25f2zPbUnVsihhJyidRvtV/Cfs+u21cM7Ojx3XILd0aSzSDB1AKwdNRRXxYCXNAPZ/iqubqW81qw6KtlXJVrh72e+GeFNzYbqDJA2mtVw/FFv6d2JXRRGSFiMuQ6rpy18yINU3eG3FTJiFW5bGisoBGv5rBMTPNCDSZlg5LZBjKyoWciAdRbZhnVfCDlZSDodU5HfJfixxcaX6/z9h3iu2WFs9yScmgyqYBGkAx8JFYTheGbFY32jIMjXDduckCg52BaNBHrTvFYSxeE3lZD+fRYPTMJtt6jyFW2bWIwSzh3S/bJLZGWH2gkbFtOak+VCpFUFDHF7PufkUcX7D4R7mfKFF3M6G05yHXvABhpBO21LX+zW0fdvOPMKf2ppw7tSXLpfYhbkQ2rG3laQNZJQ7H4GibOOB1UyOvkflSsmXLB2matLDqUTPf8A4wX/AL5/8B+9WJ9l9v8AFfY+SqP1rSC+a77c0p6vN/ce+jxeBJZ+zTCqe81xv8wX6Ciz2JwQH9jPmz/vTL2s11TS3qMr7kw1psS/pR9wfBWcKpWygQMZO5JPiTrUMdw61enOimfAVbIqPtopW+V3fIxY4pVRl+KdgLZ1tsUPQ6j96x/EOzt22YIB8Qa9MxmPAG9Y7jHEZJ1rpafU5unyc/VYMSVrhmet2LgK27Ql7jAQBLMSYCivdOwnYlcDaloa/cA9o/T+4v8AdB9TSr7NuxnsV+830/rP7gO9tCN45MfkPM1v6onklk4+DmNKL4Pq5NfGuGhoA/NyOAupA+NMuAY3Dp7X7w6qCojdiTPIDektvsbjrne+7XjPMqR/qpp2e7DYgX1OIw9wW11IK6MRspjlP0qn04x5sJ5pZFtrsf8ADuz33g+0Qm3Y2DMsF4/Ip1I8TArRqyWkFu2Mqj1PVmPMmoYnGkDvAiNAIIAHIRSs4wM29SydlWOCjwNUxE0Ql6k9vEdKJW7MQankiyDG6PVyvS+y8irvb1HMrirGCmu0Gt7xq0XKWa0EA1INQ/tKkr16wGiGNTMNyCNQRoQeRHjVvC+Mi7nt3u7cVYLiBKkzmB5CVEjaos1KeK2Do6HK6xB667HqKoxTp0KywTjfg1mCVcs2xkX85ALvJmVU7AnaR5CIo/D3oPhzZjJPTU/QVk+FceS+gInOsBl1lSeo6TzFOk4mViRmbppp4abfWq9ziyGUN6tchHGML7ZDpptlOzAjXn4+HwrLX8AyjLcX2gBnvaOOhzGMzeMox6tWns3QxnMwOnKRr5UULYYd6CBz28/EVn3chxyPEq+DF2HMkJczxurznA/KzAC6P8yuvWuWYDDLNi4dQO4bd2OaqD7O6f8ADkboCa0HE+zgaGADRt+YeREMP8pBHQ0iv2mQEODetnVgQrusaFoEe3Qczo6+FeKIzU+hDx3gk+0uIMrjvtbAlSskNctncANuhErQvC8M62TdJgMe6vUDRm9YHwPQ1p0Gi6+0tn3WBl1gbho/qADno6jcEaGu8hIIbvSOUQ6gaMomFcDkNDrEiI9J2qZQskqoU28dpUxjqyON417C61tz7p0PIg6gjwIrqdpEP4h60t6Z90L+rinVmvGMq0YsVjzx5fzD1FR/+fHX50P0zN+ribQ4oUuxmPIFZ09pgOdBXeOg/iooaWV9AT1ka4GPEOKmKf8A2b9jzfuDFXh/TQ/01P42H4v8IPqR4Ui7IdnW4jfjUWUINx/og/vH5b17rhMIttFRFCqoAAGwA0AqnbXtRzcuXdyWKK+IqVQJpiVEtnDUJrpNQNYaAG7NVXDXa4a85MckCXhNLsTgEO6KfgKaXBVFxalm+SrGI73B7Z2SD1UlfltQNzhTqe4+nRhr6itCyCa5ctg0lyZSkjONcvJvbLeRBoY8cIPeVl8wRWldIqIQNuBS9y+UO5+GJrPFwedHWeIA1K9wi026DzGn0pXxHCC1qhPkTI/etUYy6NU2ux2mIq5b9ZW3xB+tFW8Y3Wh9MPcmaA3qHx9/uHypeuLahOI4tojqQPmKKEfcgZuosU4nFvZve0tsPaLmAEGCJ1RuoNangHahL+nuXF9+2Tr/AIln3l8axXF8QSTsIZgI/wAUc6S4y6VZWXRhsw0YeRFdqeJZFfyfP49RLFKvg95wYkZjosbbk/r/AM1YbxJGmmkD/jn/ADxrzvsD2nvXzlukMFgAxB105aTp0r0CYg9RPzk/SubKO10zpxaktwxwtwxrsOfTwqnHcOFzvLo28gxqNmDD3W5TzGhBFdv3SAqjQEAn1FX4ZoygbGT9D+taueBDte5GQxGCe25KDVj3rXurcYa9yP7G+NwBod1MaV3HYIoA2pRofu6OjEZs4UbNuWC76kD3lOq4lhlKliNRHxEiAesTI5g7RWc7Ut7ErcXVvaC206h13GYfmB5iDz3rXwVYsjnR5l9oXDIyXhB2UkRBDAsjactDWINes9vbAW1fTcLmIncHOo3/AM0+Y858mNdLSyuFeDma+KWS/KOV9X1cqo559TXsz2duY3EJZtDVtzyVR7zHwHz0FKxX6E+ybgdqzgLd1F/qXhmdjqT3iAoPJRG1Jyz2LgPHHczR9nOztrBWFs2houpJ3ZjuzeJpnXa+qVIc2RqBqRqDVtHiJNQJqRqsmhYR/9k="/>
          <p:cNvSpPr>
            <a:spLocks noChangeAspect="1" noChangeArrowheads="1"/>
          </p:cNvSpPr>
          <p:nvPr/>
        </p:nvSpPr>
        <p:spPr bwMode="auto">
          <a:xfrm>
            <a:off x="0" y="-852488"/>
            <a:ext cx="2552700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22542" name="Picture 14" descr="http://t0.gstatic.com/images?q=tbn:ANd9GcQlldKEBR3siBKiNjxPfk8D_nJ3bd6iodiJSdPErsHOQrNS9fvu8lbqAghE_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3369184" cy="2786058"/>
          </a:xfrm>
          <a:prstGeom prst="rect">
            <a:avLst/>
          </a:prstGeom>
          <a:noFill/>
        </p:spPr>
      </p:pic>
      <p:sp>
        <p:nvSpPr>
          <p:cNvPr id="22546" name="AutoShape 18" descr="data:image/jpeg;base64,/9j/4AAQSkZJRgABAQAAAQABAAD/2wCEAAkGBwgHBgkIBwgKCgkLDRYPDQwMDRsUFRAWIB0iIiAdHx8kKDQsJCYxJx8fLT0tMTU3Ojo6Iys/RD84QzQ5OjcBCgoKDQwNGg8PGjclHyU3Nzc3Nzc3Nzc3Nzc3Nzc3Nzc3Nzc3Nzc3Nzc3Nzc3Nzc3Nzc3Nzc3Nzc3Nzc3Nzc3N//AABEIAKwAcQMBIgACEQEDEQH/xAAcAAACAgMBAQAAAAAAAAAAAAAABgQFAQMHAgj/xAA8EAABAwMCAwUEBwgCAwAAAAABAAIDBAURITEGEkETIlFhcQcygaEUI0JSkbHBFWKCosLR4fAz8SRTY//EABkBAAMBAQEAAAAAAAAAAAAAAAADBAIBBf/EACQRAAMAAgICAQQDAAAAAAAAAAABAgMREiEEMUETIjJRFELB/9oADAMBAAIRAxEAPwDuKELBQAFVl04gtVpcG19ZHE8/Y3djxwNgln2gcbfsRrqC3uBr3N7z9CIQRp/F+W64zV101ZM6eV7pJHkuL365Pjr+ay6/RpSdmuntNtNJKxlNDNU5PeI7oA8RndSbT7RrBXyiKSWSjcdA6oADT/ECcfHC4M6tcHASHnaNCCt7oe3j7enzKwbg+8z4LPJmuKPqFkjJGB0bg5rhkFpyCF6XA+C+Mq2xTNiBdPRk96DYa/d8Cu32m5U91omVdI/Mb+h0LT4HzWlSZhy0TUIQtHAQhCABCEIAEIQgAUe4VTKKiqKqU4ZDG55+AypCVPabWGk4SqQ0kGdzYsjz1PyC4/R1LbOKXmskuVfPUSuLjK8veT6qrlcc4GnT0ClSH6rP3tVGeMAuO5S0NZGc3QnfoAtlH28cnNE7GDueqG4eRjpoE2cPcPvqWtkkZhp2GNly6SRqIdM1W23GvPPKzD9y5vdynz2exVduugg7Z8lPKCHNdrggZB+S2U9tjpIQGsDdMLMdT+zJPpecCIFynVNVspvGnGkdGQo9DUfSqSGoxy9owO5c5xkbZUhXHnAhCEACEIQAIQhAAkP2wZPDsDRsZ/6SnxJvtVgMvC5eBns5mk+mCs3+JqPyRw6o0EbehJOfIf8ASg10vda0eSn1+Y5NfssHzVdX0lTBPHJPC+KOQZie8aP2zhLT6GtMu+FbWa2qa5//ABsOTnquo26MRMa0DRKvBFv7GhEsjsyOGgHRMlRzxQSSOEjw33Yojh0jug9FPb3RXjSmC0qqinZyxvlYJXbMzqqW/wAMkscMLMDmkDnEnHdGv+/ovFvop2NZJNF2NS+Ql7GY5Qzp5k+ZP+LuuphPE3I7zNih9HV2iw4Lq+SEUAibHCwEwtboGjOwHhqmtJvCkcrrp3mgCKMnI652TkqsTbnshzJKuiuqr1b6SqZS1VZBFM9wa2Nz+8SdtFYA5AI1XN7zw5eqy/1csfIGyPHLLHFhxb072g0069E4Wh37LtdJSVMge+JvI54dnGp3KpyREQmq22TRVVTWi5QsA52WUoYCEIQAKr4kt/7UstXR4yZIzy+qtELjW1oE9HzbfqKWlq3NqGFrxytcHbZATdaZ6HiC0RmFjZHM5RJC4jmYemfngp5404PpuIKWWRjhFWNYTG/GhIBwD5JI4M9nlTTXdtbdWCERZAaJNXdNx066+SRWP4KseZSWtLRton9nE0sZjRp3b5FWMDcuyR8VcVnD45Q+jkeHN+w93MHD1OqrTHJC7s5mFjx0ISnDnsfOWa9HmojbHytZu4r3NIIIskgHHU6n0UaoZLNM3EzowPutB/NSmtqY2Za6EPA0eI9R8TlC0zb2WvCcZEFRJIzlk5w0jwGM/wBSv0ucJtfG6pjJJBw8k9XHdWN7ukdrpO1kBLnHla0dVTLSjZBlW8jSCoqIZXmORzgB4bKmq30zJsRu5yRrjOhUSmr5a17wIHNAxynGw6Lc2kmcSXHGD4JTvY1Y+PsY7RN21E0l5c5pLSSddCpqq7Kzs2yt5TqQebGjlaJ8+ie9cugQhC0ZBCFgoA1zyNj5eYgczgFpc053VJxJWOFZFTscRjB0UqhvEc9Q+mlaWSR/aPunpv0Sle20N+lXHkizZzN6BYljjlbyyxBw/eC2LOi2K2VktnpX5MRdGfI5CR+MrpxBwr9ey2Q1tuccGpbI5pi8njB089vRdJeGnyWp7WSsdFKGyRvHK5rhkEeBWXEv4GLJS+RE9lPFUt7qLjS1bY2zDE0YYMd3YjzwcfiscU3oXO8CkpxzQ0xwXZ949VRXWyT8AcSC6WlpNsqWSMb/APBzh7h8hjI9MdFHsZ7R5e4kk6klJyPS4lGKVVcx1sDpPp7XRNMjZQGyNH2QOqam0DBIXlznDo07D+6j8N0jaa1xHlAfL33Hxzt8sKxhyGYcc4JGceabjjS7EZL3XRmJoYC3wK2LwSAcr2migQhCABCEIAorzbu0r4qoagjDh59FVQRB1RP+9K8n+HQfNxTdO0PjIPTVKNvdzOld1Esw/nSLWtlmGm8bNjLpVUzyxjw5rdA14yP7qQ3iKQDv07D6OwqiR2ST4rU/vDAU31aXpjfpRXtDDHxHA44lhe3za7P9lZU1VT1jS6nkD8bjZw9QkYxluxyVmN0sErZ2OcyRvuvadfT0W5zv+xi/FnX2jnc6GC5UE1FVs54Zm8rh1HmPMbrmNqtzbXLPTV07fqJDH3W5MmNRjyI9V0m0XJlygJOGzM0kb+vok+ue+pu9RC5pBZI5o12AP+n4rvkXKjkKw7mmmXMHFriQPopZG0e5y50/3yV1Zruy7dsYYXxMYRymQ4c7I1PLuB6pWpKZwmEETWmUtLsnYALzYLiY6yqkw4SxSZePvDABHyS8HkXT79BWLl6H9rSNyD6Bel4heJI2vbs4Ahe16BMCEIQAIQhAGHDKTbeCyorYju2eXT1Of0KciluvpjS3kyAYiqRjPg//AHKxa2irxqWqn9/4UUhWprsbrbMOV7gfFRidV59FkkmEhz9dlKe1hjOiiU41Uh5ww+i4jrNVjq/ot6MQGssZ5fPGp+WfwCuuI7ee1jr4Gcz2jlkwPs7h3w/XySxaPreJYo86tilkGR4N5f6/kugwuzAx51y0ZKpiFkxcWRZ/tybQgOuEkNyg5Mv5yGHGp5T19NFZ26hZJdXtawB8zgXkdWjGfkMfFQLZPFOyWs7AMkqnmUgDoTp8sJn4XjdIJ6uVuCXckfoN/n+SXhx6fHYy64xsv26DA2WUIV5CCEIQAIQhAGCoN2pnT0jjG3mkZ3mjx8lPWDsg7L4vYg1pD5DI3QOOoO4Pgq5zvrms8QfyTDxNB9HqTLC0ES++zoSlmGeGS4iMtmjlDX91wBHunr/hQ5I7ej18cO45x6LKn2WyU4YfRaac4Xqpdhh9Eg7oh8N9/jGMeNLMBj+BN13rfotlbynEkoEbMbjI1P4ZXKbnfKuy3BlTbuQVbmujYXDIGSM6fAK7tM9dXRRG4VMs7mjQu0A8cAaBUK+OPQvN4/Kpt+i3hb2cfM0d44Yxg8egT3baX6HQwwZyWt7x8SdT80tcN0v0u4GUjMNLtnrIf7D9E3hN8eNLkyTyb2+KBCEKglBCEIAEIQgAXlzmtaS4gAaknovSQfavxAbdQQW2nkLZqtxMpB1EY6fE/IFAEu91QndKc5buFUMjjmmZVco5xG4E564wl7hniIV9I6hqXf8AkRNxETvIzp8Qr63DFNUuP3dvBQXtVpno4nqdybIDkLFafq3eiKY91eaw/VO9Ekq+RKuFIau9QEjIY0/mnCm5aSkydwNFVW+ESVkshGQ3ABTBZIG3C+U0Dj9VF9a4eONh+K1O6aRm64ztjpYKI0FrhiePrT35D+8dT+G3wVksAYWV6SWlo8dvb2wQhC6cBCEIAEIQgDBIaCScAbr534/vBu3EFVUNPNGHlkXk0aD8d/iu58WVDqXhi6zsJD2UkpaR48pwvmupcTK4k5JOq4wNDKh8b2yMcWyMOWuacEFdK4Tvwu9tqopAW1UDG9pgaOydCPw2XL5W41HTdNXs5nDbjWU2dZqbmHmWuB/VKyynLY7DWqSOhQHuj0WKsZjPoiH3fRe5RzMPooT1SooyIqZz/wD2OLlacMyOp75SPdoZXYcD5jC0Q0nakHGIo/5j4LRXVbaB7ayQhrYXc+T5arUdUmKyvctHWkLTSTtqqWGoj9yVjXt9CMrcvSPJBCEIAEIQgAQhCAKziWidcbDX0kf/ACSwODPN2NPnhfM9VG+OaQOGMnGCvqtfPntIpYabie4shYGNbUNwB+9GHn5krjAT5NNR8VttFe+1XOCtibzGM95ufeaRgj8CtcuxWgo1s6no7HabpQXKESUlRG4EasLgHN8iNwoF74ot9rq4aaSTtXOP1jYnAmNviVynY56+KwQPAJKwLeyn+VSXo6fxLUXaGjbX2Otc6l5MujbG1+B95pI28R/lIZqrhfa6mpJ6uR755WRMLsYBcQM4GmmUx+zasndVT0Dn81OGF7WnXlOQNPLXZDbfTUXtOtMNMzkifV08nINmkuyceA0W0kmN8lcoWWet+0d/oqdlHSQUsWezhjbG3JycAYC3oQmEAIQhAAhCEA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sp>
        <p:nvSpPr>
          <p:cNvPr id="22548" name="AutoShape 20" descr="data:image/jpeg;base64,/9j/4AAQSkZJRgABAQAAAQABAAD/2wCEAAkGBwgHBgkIBwgKCgkLDRYPDQwMDRsUFRAWIB0iIiAdHx8kKDQsJCYxJx8fLT0tMTU3Ojo6Iys/RD84QzQ5OjcBCgoKDQwNGg8PGjclHyU3Nzc3Nzc3Nzc3Nzc3Nzc3Nzc3Nzc3Nzc3Nzc3Nzc3Nzc3Nzc3Nzc3Nzc3Nzc3Nzc3N//AABEIAKwAcQMBIgACEQEDEQH/xAAcAAACAgMBAQAAAAAAAAAAAAAABgQFAQMHAgj/xAA8EAABAwMCAwUEBwgCAwAAAAABAAIDBAURITEGEkETIlFhcQcygaEUI0JSkbHBFWKCosLR4fAz8SRTY//EABkBAAMBAQEAAAAAAAAAAAAAAAADBAIBBf/EACQRAAMAAgICAQQDAAAAAAAAAAABAgMREiEEMUETIjJRFELB/9oADAMBAAIRAxEAPwDuKELBQAFVl04gtVpcG19ZHE8/Y3djxwNgln2gcbfsRrqC3uBr3N7z9CIQRp/F+W64zV101ZM6eV7pJHkuL365Pjr+ay6/RpSdmuntNtNJKxlNDNU5PeI7oA8RndSbT7RrBXyiKSWSjcdA6oADT/ECcfHC4M6tcHASHnaNCCt7oe3j7enzKwbg+8z4LPJmuKPqFkjJGB0bg5rhkFpyCF6XA+C+Mq2xTNiBdPRk96DYa/d8Cu32m5U91omVdI/Mb+h0LT4HzWlSZhy0TUIQtHAQhCABCEIAEIQgAUe4VTKKiqKqU4ZDG55+AypCVPabWGk4SqQ0kGdzYsjz1PyC4/R1LbOKXmskuVfPUSuLjK8veT6qrlcc4GnT0ClSH6rP3tVGeMAuO5S0NZGc3QnfoAtlH28cnNE7GDueqG4eRjpoE2cPcPvqWtkkZhp2GNly6SRqIdM1W23GvPPKzD9y5vdynz2exVduugg7Z8lPKCHNdrggZB+S2U9tjpIQGsDdMLMdT+zJPpecCIFynVNVspvGnGkdGQo9DUfSqSGoxy9owO5c5xkbZUhXHnAhCEACEIQAIQhAAkP2wZPDsDRsZ/6SnxJvtVgMvC5eBns5mk+mCs3+JqPyRw6o0EbehJOfIf8ASg10vda0eSn1+Y5NfssHzVdX0lTBPHJPC+KOQZie8aP2zhLT6GtMu+FbWa2qa5//ABsOTnquo26MRMa0DRKvBFv7GhEsjsyOGgHRMlRzxQSSOEjw33Yojh0jug9FPb3RXjSmC0qqinZyxvlYJXbMzqqW/wAMkscMLMDmkDnEnHdGv+/ovFvop2NZJNF2NS+Ql7GY5Qzp5k+ZP+LuuphPE3I7zNih9HV2iw4Lq+SEUAibHCwEwtboGjOwHhqmtJvCkcrrp3mgCKMnI652TkqsTbnshzJKuiuqr1b6SqZS1VZBFM9wa2Nz+8SdtFYA5AI1XN7zw5eqy/1csfIGyPHLLHFhxb072g0069E4Wh37LtdJSVMge+JvI54dnGp3KpyREQmq22TRVVTWi5QsA52WUoYCEIQAKr4kt/7UstXR4yZIzy+qtELjW1oE9HzbfqKWlq3NqGFrxytcHbZATdaZ6HiC0RmFjZHM5RJC4jmYemfngp5404PpuIKWWRjhFWNYTG/GhIBwD5JI4M9nlTTXdtbdWCERZAaJNXdNx066+SRWP4KseZSWtLRton9nE0sZjRp3b5FWMDcuyR8VcVnD45Q+jkeHN+w93MHD1OqrTHJC7s5mFjx0ISnDnsfOWa9HmojbHytZu4r3NIIIskgHHU6n0UaoZLNM3EzowPutB/NSmtqY2Za6EPA0eI9R8TlC0zb2WvCcZEFRJIzlk5w0jwGM/wBSv0ucJtfG6pjJJBw8k9XHdWN7ukdrpO1kBLnHla0dVTLSjZBlW8jSCoqIZXmORzgB4bKmq30zJsRu5yRrjOhUSmr5a17wIHNAxynGw6Lc2kmcSXHGD4JTvY1Y+PsY7RN21E0l5c5pLSSddCpqq7Kzs2yt5TqQebGjlaJ8+ie9cugQhC0ZBCFgoA1zyNj5eYgczgFpc053VJxJWOFZFTscRjB0UqhvEc9Q+mlaWSR/aPunpv0Sle20N+lXHkizZzN6BYljjlbyyxBw/eC2LOi2K2VktnpX5MRdGfI5CR+MrpxBwr9ey2Q1tuccGpbI5pi8njB089vRdJeGnyWp7WSsdFKGyRvHK5rhkEeBWXEv4GLJS+RE9lPFUt7qLjS1bY2zDE0YYMd3YjzwcfiscU3oXO8CkpxzQ0xwXZ949VRXWyT8AcSC6WlpNsqWSMb/APBzh7h8hjI9MdFHsZ7R5e4kk6klJyPS4lGKVVcx1sDpPp7XRNMjZQGyNH2QOqam0DBIXlznDo07D+6j8N0jaa1xHlAfL33Hxzt8sKxhyGYcc4JGceabjjS7EZL3XRmJoYC3wK2LwSAcr2migQhCABCEIAorzbu0r4qoagjDh59FVQRB1RP+9K8n+HQfNxTdO0PjIPTVKNvdzOld1Esw/nSLWtlmGm8bNjLpVUzyxjw5rdA14yP7qQ3iKQDv07D6OwqiR2ST4rU/vDAU31aXpjfpRXtDDHxHA44lhe3za7P9lZU1VT1jS6nkD8bjZw9QkYxluxyVmN0sErZ2OcyRvuvadfT0W5zv+xi/FnX2jnc6GC5UE1FVs54Zm8rh1HmPMbrmNqtzbXLPTV07fqJDH3W5MmNRjyI9V0m0XJlygJOGzM0kb+vok+ue+pu9RC5pBZI5o12AP+n4rvkXKjkKw7mmmXMHFriQPopZG0e5y50/3yV1Zruy7dsYYXxMYRymQ4c7I1PLuB6pWpKZwmEETWmUtLsnYALzYLiY6yqkw4SxSZePvDABHyS8HkXT79BWLl6H9rSNyD6Bel4heJI2vbs4Ahe16BMCEIQAIQhAGHDKTbeCyorYju2eXT1Of0KciluvpjS3kyAYiqRjPg//AHKxa2irxqWqn9/4UUhWprsbrbMOV7gfFRidV59FkkmEhz9dlKe1hjOiiU41Uh5ww+i4jrNVjq/ot6MQGssZ5fPGp+WfwCuuI7ee1jr4Gcz2jlkwPs7h3w/XySxaPreJYo86tilkGR4N5f6/kugwuzAx51y0ZKpiFkxcWRZ/tybQgOuEkNyg5Mv5yGHGp5T19NFZ26hZJdXtawB8zgXkdWjGfkMfFQLZPFOyWs7AMkqnmUgDoTp8sJn4XjdIJ6uVuCXckfoN/n+SXhx6fHYy64xsv26DA2WUIV5CCEIQAIQhAGCoN2pnT0jjG3mkZ3mjx8lPWDsg7L4vYg1pD5DI3QOOoO4Pgq5zvrms8QfyTDxNB9HqTLC0ES++zoSlmGeGS4iMtmjlDX91wBHunr/hQ5I7ej18cO45x6LKn2WyU4YfRaac4Xqpdhh9Eg7oh8N9/jGMeNLMBj+BN13rfotlbynEkoEbMbjI1P4ZXKbnfKuy3BlTbuQVbmujYXDIGSM6fAK7tM9dXRRG4VMs7mjQu0A8cAaBUK+OPQvN4/Kpt+i3hb2cfM0d44Yxg8egT3baX6HQwwZyWt7x8SdT80tcN0v0u4GUjMNLtnrIf7D9E3hN8eNLkyTyb2+KBCEKglBCEIAEIQgAXlzmtaS4gAaknovSQfavxAbdQQW2nkLZqtxMpB1EY6fE/IFAEu91QndKc5buFUMjjmmZVco5xG4E564wl7hniIV9I6hqXf8AkRNxETvIzp8Qr63DFNUuP3dvBQXtVpno4nqdybIDkLFafq3eiKY91eaw/VO9Ekq+RKuFIau9QEjIY0/mnCm5aSkydwNFVW+ESVkshGQ3ABTBZIG3C+U0Dj9VF9a4eONh+K1O6aRm64ztjpYKI0FrhiePrT35D+8dT+G3wVksAYWV6SWlo8dvb2wQhC6cBCEIAEIQgDBIaCScAbr534/vBu3EFVUNPNGHlkXk0aD8d/iu58WVDqXhi6zsJD2UkpaR48pwvmupcTK4k5JOq4wNDKh8b2yMcWyMOWuacEFdK4Tvwu9tqopAW1UDG9pgaOydCPw2XL5W41HTdNXs5nDbjWU2dZqbmHmWuB/VKyynLY7DWqSOhQHuj0WKsZjPoiH3fRe5RzMPooT1SooyIqZz/wD2OLlacMyOp75SPdoZXYcD5jC0Q0nakHGIo/5j4LRXVbaB7ayQhrYXc+T5arUdUmKyvctHWkLTSTtqqWGoj9yVjXt9CMrcvSPJBCEIAEIQgAQhCAKziWidcbDX0kf/ACSwODPN2NPnhfM9VG+OaQOGMnGCvqtfPntIpYabie4shYGNbUNwB+9GHn5krjAT5NNR8VttFe+1XOCtibzGM95ufeaRgj8CtcuxWgo1s6no7HabpQXKESUlRG4EasLgHN8iNwoF74ot9rq4aaSTtXOP1jYnAmNviVynY56+KwQPAJKwLeyn+VSXo6fxLUXaGjbX2Otc6l5MujbG1+B95pI28R/lIZqrhfa6mpJ6uR755WRMLsYBcQM4GmmUx+zasndVT0Dn81OGF7WnXlOQNPLXZDbfTUXtOtMNMzkifV08nINmkuyceA0W0kmN8lcoWWet+0d/oqdlHSQUsWezhjbG3JycAYC3oQmEAIQhAAhCEA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22550" name="Picture 22" descr="http://t2.gstatic.com/images?q=tbn:ANd9GcRn8psndci6fQO7AXusQJFejoT_MoD6hknwzMWgd7TGh1rIQsK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14752"/>
            <a:ext cx="2286016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modi diversi  per conservare i cibi 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Esistono tanti modi per conservare i cibi, i più comuni sono:</a:t>
            </a:r>
          </a:p>
          <a:p>
            <a:r>
              <a:rPr lang="it-IT" dirty="0" smtClean="0">
                <a:hlinkClick r:id="rId2" action="ppaction://hlinksldjump"/>
              </a:rPr>
              <a:t>Freddo </a:t>
            </a:r>
            <a:endParaRPr lang="it-IT" dirty="0" smtClean="0"/>
          </a:p>
          <a:p>
            <a:r>
              <a:rPr lang="it-IT" dirty="0" smtClean="0">
                <a:hlinkClick r:id="rId3" action="ppaction://hlinksldjump"/>
              </a:rPr>
              <a:t>Caldo</a:t>
            </a:r>
            <a:endParaRPr lang="it-IT" dirty="0" smtClean="0"/>
          </a:p>
          <a:p>
            <a:r>
              <a:rPr lang="it-IT" dirty="0" smtClean="0">
                <a:hlinkClick r:id="rId4" action="ppaction://hlinksldjump"/>
              </a:rPr>
              <a:t>Freddo + Caldo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Freddo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I tipi di conservazione al freddo sono per: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>
                <a:hlinkClick r:id="rId3" action="ppaction://hlinksldjump"/>
              </a:rPr>
              <a:t>Refrigerazione</a:t>
            </a:r>
            <a:endParaRPr lang="it-IT" dirty="0" smtClean="0"/>
          </a:p>
          <a:p>
            <a:r>
              <a:rPr lang="it-IT" dirty="0" smtClean="0">
                <a:hlinkClick r:id="rId4" action="ppaction://hlinksldjump"/>
              </a:rPr>
              <a:t>Congelamento</a:t>
            </a:r>
            <a:endParaRPr lang="it-IT" dirty="0" smtClean="0"/>
          </a:p>
          <a:p>
            <a:r>
              <a:rPr lang="it-IT" dirty="0" smtClean="0">
                <a:hlinkClick r:id="rId5" action="ppaction://hlinksldjump"/>
              </a:rPr>
              <a:t>Surgelazione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Refrigerazione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refrigerazione consiste nel conservare i cibi intorno ai 5°C ma, poiché non riesce a inattivare tutte le specie microbiche, gli alimenti possono essere conservati solo per </a:t>
            </a:r>
            <a:br>
              <a:rPr lang="it-IT" dirty="0" smtClean="0"/>
            </a:br>
            <a:r>
              <a:rPr lang="it-IT" dirty="0" smtClean="0"/>
              <a:t>brevi periodi. </a:t>
            </a:r>
            <a:endParaRPr lang="it-IT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congelazione consiste nell'esporre l'alimento a temperature inferiori a 0°C, in modo che l'acqua contenuta nello stesso si trasformi in ghiaccio. Vengono portati a basse temperature(-60° -190°C).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Congelazione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Surgelazione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surgelazione si differenzia dal congelamento per alcuni vincoli di legge: il prodotto è preparato in piccole pezzature, confezionato e congelato rapidamente, il cuore del prodotto dovrebbe arrivare a -18°C in meno di 4 ore e venduto nella confezione originale.</a:t>
            </a:r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Caldo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FFFF00"/>
                </a:solidFill>
              </a:rPr>
              <a:t>I tipi di conservazione al caldo sono:</a:t>
            </a:r>
          </a:p>
          <a:p>
            <a:r>
              <a:rPr lang="it-IT" dirty="0" smtClean="0">
                <a:hlinkClick r:id="rId3" action="ppaction://hlinksldjump"/>
              </a:rPr>
              <a:t>Pastorizzazione</a:t>
            </a:r>
            <a:endParaRPr lang="it-IT" dirty="0" smtClean="0"/>
          </a:p>
          <a:p>
            <a:r>
              <a:rPr lang="it-IT" dirty="0" smtClean="0">
                <a:hlinkClick r:id="rId4" action="ppaction://hlinksldjump"/>
              </a:rPr>
              <a:t>Essicazione</a:t>
            </a:r>
            <a:endParaRPr lang="it-IT" dirty="0" smtClean="0"/>
          </a:p>
          <a:p>
            <a:r>
              <a:rPr lang="it-IT" dirty="0" smtClean="0">
                <a:hlinkClick r:id="rId5" action="ppaction://hlinksldjump"/>
              </a:rPr>
              <a:t>Sterilizzazione</a:t>
            </a:r>
            <a:endParaRPr lang="it-IT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Pastorizzazione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La </a:t>
            </a:r>
            <a:r>
              <a:rPr lang="it-IT" b="1" dirty="0" smtClean="0">
                <a:solidFill>
                  <a:schemeClr val="bg1"/>
                </a:solidFill>
              </a:rPr>
              <a:t>pastorizzazione</a:t>
            </a:r>
            <a:r>
              <a:rPr lang="it-IT" dirty="0" smtClean="0">
                <a:solidFill>
                  <a:schemeClr val="bg1"/>
                </a:solidFill>
              </a:rPr>
              <a:t> (o </a:t>
            </a:r>
            <a:r>
              <a:rPr lang="it-IT" b="1" dirty="0" err="1" smtClean="0">
                <a:solidFill>
                  <a:schemeClr val="bg1"/>
                </a:solidFill>
              </a:rPr>
              <a:t>pasteurizzazione</a:t>
            </a:r>
            <a:r>
              <a:rPr lang="it-IT" dirty="0" smtClean="0">
                <a:solidFill>
                  <a:schemeClr val="bg1"/>
                </a:solidFill>
              </a:rPr>
              <a:t>) è un processo di risanamento termico applicato ad alcuni alimenti allo scopo di minimizzare i rischi per la salute dovuti a micro organismi patogeni sensibili al calore, quali batteri in forma vegetativa, funghi e lieviti, con un'alterazione minima delle caratteristiche chimiche, fisiche ed organolettiche dell'alimento.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CC"/>
                </a:solidFill>
              </a:rPr>
              <a:t>Essicazione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L'</a:t>
            </a:r>
            <a:r>
              <a:rPr lang="it-IT" b="1" dirty="0" smtClean="0">
                <a:solidFill>
                  <a:srgbClr val="FFFF00"/>
                </a:solidFill>
              </a:rPr>
              <a:t>essiccamento</a:t>
            </a:r>
            <a:r>
              <a:rPr lang="it-IT" dirty="0" smtClean="0">
                <a:solidFill>
                  <a:srgbClr val="FFFF00"/>
                </a:solidFill>
              </a:rPr>
              <a:t> o </a:t>
            </a:r>
            <a:r>
              <a:rPr lang="it-IT" b="1" dirty="0" smtClean="0">
                <a:solidFill>
                  <a:srgbClr val="FFFF00"/>
                </a:solidFill>
              </a:rPr>
              <a:t>essiccazione</a:t>
            </a:r>
            <a:r>
              <a:rPr lang="it-IT" dirty="0" smtClean="0">
                <a:solidFill>
                  <a:srgbClr val="FFFF00"/>
                </a:solidFill>
              </a:rPr>
              <a:t> è l’ operazione unitaria  dell</a:t>
            </a:r>
            <a:r>
              <a:rPr lang="it-IT" dirty="0" smtClean="0">
                <a:solidFill>
                  <a:srgbClr val="FFFF00"/>
                </a:solidFill>
                <a:hlinkClick r:id="rId3" action="ppaction://hlinkfile" tooltip="Ingegneria chimica"/>
              </a:rPr>
              <a:t>‘</a:t>
            </a:r>
            <a:r>
              <a:rPr lang="it-IT" dirty="0" smtClean="0">
                <a:solidFill>
                  <a:srgbClr val="FFFF00"/>
                </a:solidFill>
              </a:rPr>
              <a:t>ingegneria chimica  che corrisponde alla separazione solida-liquida, la cui caratteristica principale è il rapporto particolarmente alto tra il contenuto di solido e di liquido nel prodotto ottenuto, rapporto che può variare tra circa 5 e in teoria fino a infinito.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Sterilizzazione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La Sterilizzazione degli alimenti</a:t>
            </a:r>
            <a:r>
              <a:rPr lang="it-IT" dirty="0" smtClean="0">
                <a:solidFill>
                  <a:schemeClr val="bg1"/>
                </a:solidFill>
              </a:rPr>
              <a:t> si intende un processo termico utilizzato soprattutto industria alimentare per conferire a prodotti in confezioni ermetiche conservabilità, stabilità e sicurezza dal punto di vista </a:t>
            </a:r>
            <a:r>
              <a:rPr lang="it-IT" dirty="0" err="1" smtClean="0">
                <a:solidFill>
                  <a:schemeClr val="bg1"/>
                </a:solidFill>
              </a:rPr>
              <a:t>microbioologico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L’alimentaz</a:t>
            </a:r>
            <a:r>
              <a:rPr lang="it-IT" dirty="0" smtClean="0"/>
              <a:t>ione cosa è?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2"/>
                </a:solidFill>
              </a:rPr>
              <a:t>L’alimentazione è uno degli elementi più importanti per il nostro benessere: la scelta della qualità e quantità degli alimenti da consumare permette infatti di soddisfare tutti i bisogni dell’organi</a:t>
            </a:r>
            <a:r>
              <a:rPr lang="it-IT" dirty="0" smtClean="0"/>
              <a:t>sm</a:t>
            </a:r>
            <a:r>
              <a:rPr lang="it-IT" dirty="0" smtClean="0">
                <a:solidFill>
                  <a:schemeClr val="bg2"/>
                </a:solidFill>
              </a:rPr>
              <a:t>o. </a:t>
            </a:r>
            <a:endParaRPr lang="it-IT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Freddo + Caldo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 tipi di conservazione al caldo + freddo è:</a:t>
            </a:r>
          </a:p>
          <a:p>
            <a:r>
              <a:rPr lang="it-IT" dirty="0" smtClean="0">
                <a:hlinkClick r:id="rId3" action="ppaction://hlinksldjump"/>
              </a:rPr>
              <a:t>Liofilizzazione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Liofilizzazione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b="1" dirty="0" smtClean="0"/>
              <a:t>liofilizzazione</a:t>
            </a:r>
            <a:r>
              <a:rPr lang="it-IT" dirty="0" smtClean="0"/>
              <a:t> o </a:t>
            </a:r>
            <a:r>
              <a:rPr lang="it-IT" b="1" dirty="0" smtClean="0"/>
              <a:t>crioessiccamento</a:t>
            </a:r>
            <a:r>
              <a:rPr lang="it-IT" dirty="0" smtClean="0"/>
              <a:t> è un processo tecnologico che permette l'eliminazione dell’ acqua da una sostanza organica con il minimo </a:t>
            </a:r>
            <a:r>
              <a:rPr lang="it-IT" dirty="0" err="1" smtClean="0"/>
              <a:t>deteriorarmente</a:t>
            </a:r>
            <a:r>
              <a:rPr lang="it-IT" dirty="0" smtClean="0"/>
              <a:t> possibile della struttura e dei componenti della sostanza stessa. 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confezioni degli alimenti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dirty="0" smtClean="0"/>
              <a:t>Oggi quasi tutti i prodotti alimentari (il 90%) sono confezionati in appositi imballaggi, al fine di garantirne l’igienicità e favorirne il trasporto, la distribuzione e l’acquisto. Sulla confezione è poi apposta un’etichetta che riporta le caratteristiche del prodotto e veicola informazioni pubblicitarie. Ormai esistono contenitori per tutti i prodotti:</a:t>
            </a:r>
            <a:r>
              <a:rPr lang="it-IT" i="1" dirty="0" smtClean="0"/>
              <a:t> Insalate,tonno, macedonie,ecc.</a:t>
            </a:r>
          </a:p>
          <a:p>
            <a:pPr>
              <a:buNone/>
            </a:pPr>
            <a:r>
              <a:rPr lang="it-IT" i="1" dirty="0" smtClean="0"/>
              <a:t>Ma cosa più importante è che: </a:t>
            </a:r>
            <a:r>
              <a:rPr lang="it-IT" sz="3300" b="1" dirty="0" smtClean="0"/>
              <a:t>Ogni alimento va conservato in una confezione adatta, che ne prevenga alterazioni dovute a microrganismi, luce, ossigeno, acqua.</a:t>
            </a:r>
            <a:endParaRPr lang="it-IT" sz="3300" b="1" i="1" dirty="0" smtClean="0"/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 L’ etichetta una cosa molto essenziale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Noi la 1° cosa che dobbiamo vedere di un alimento  </a:t>
            </a:r>
          </a:p>
          <a:p>
            <a:pPr>
              <a:buNone/>
            </a:pPr>
            <a:r>
              <a:rPr lang="it-IT" dirty="0" smtClean="0"/>
              <a:t>è la data di scadenza, a volte vengono messe  in </a:t>
            </a:r>
          </a:p>
          <a:p>
            <a:pPr>
              <a:buNone/>
            </a:pPr>
            <a:r>
              <a:rPr lang="it-IT" dirty="0" smtClean="0"/>
              <a:t>modo chiaro ed esauriente, a volte invece  con </a:t>
            </a:r>
          </a:p>
          <a:p>
            <a:pPr>
              <a:buNone/>
            </a:pPr>
            <a:r>
              <a:rPr lang="it-IT" dirty="0" smtClean="0"/>
              <a:t>indicazioni sommarie e poco chiare.</a:t>
            </a:r>
          </a:p>
          <a:p>
            <a:pPr>
              <a:buNone/>
            </a:pPr>
            <a:r>
              <a:rPr lang="it-IT" dirty="0" smtClean="0"/>
              <a:t>Nell’ etichetta vengono messe:</a:t>
            </a:r>
          </a:p>
          <a:p>
            <a:pPr>
              <a:buNone/>
            </a:pPr>
            <a:r>
              <a:rPr lang="it-IT" dirty="0" smtClean="0"/>
              <a:t>• Data di scadenza </a:t>
            </a:r>
          </a:p>
          <a:p>
            <a:pPr>
              <a:buNone/>
            </a:pPr>
            <a:r>
              <a:rPr lang="it-IT" dirty="0" smtClean="0"/>
              <a:t>• Proteine </a:t>
            </a:r>
          </a:p>
          <a:p>
            <a:pPr>
              <a:buNone/>
            </a:pPr>
            <a:r>
              <a:rPr lang="it-IT" dirty="0" smtClean="0"/>
              <a:t>• Carboidrati</a:t>
            </a:r>
          </a:p>
          <a:p>
            <a:pPr>
              <a:buNone/>
            </a:pPr>
            <a:r>
              <a:rPr lang="it-IT" dirty="0" smtClean="0"/>
              <a:t>• Fibre alimentari</a:t>
            </a:r>
          </a:p>
          <a:p>
            <a:pPr>
              <a:buNone/>
            </a:pPr>
            <a:r>
              <a:rPr lang="it-IT" dirty="0" smtClean="0"/>
              <a:t>• Sodio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festa dell’alimentazione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Giorno 16/10/2012 c’è stata il </a:t>
            </a:r>
            <a:r>
              <a:rPr lang="it-IT" i="1" dirty="0" smtClean="0"/>
              <a:t>Giorno dell’ Alimentazione un giorno dove tutti hanno visto che non fa male portare un frutto invece di portare la solita brioche.</a:t>
            </a:r>
          </a:p>
          <a:p>
            <a:pPr>
              <a:buNone/>
            </a:pPr>
            <a:endParaRPr lang="it-IT" i="1" dirty="0" smtClean="0"/>
          </a:p>
        </p:txBody>
      </p:sp>
      <p:pic>
        <p:nvPicPr>
          <p:cNvPr id="1026" name="Picture 2" descr="C:\Documents and Settings\Antonio\Desktop\img_216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71942"/>
            <a:ext cx="6143668" cy="278605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esigenze fisiologiche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Siccome per tutti non esiste una alimentazione che vada bene e molto spesso sono presenti appunto delle differenti </a:t>
            </a:r>
            <a:r>
              <a:rPr lang="it-IT" b="1" dirty="0" smtClean="0"/>
              <a:t>esigenze fisiologiche</a:t>
            </a:r>
            <a:r>
              <a:rPr lang="it-IT" dirty="0" smtClean="0"/>
              <a:t> che possono cambiare da:</a:t>
            </a:r>
          </a:p>
          <a:p>
            <a:pPr marL="514350" indent="-514350"/>
            <a:r>
              <a:rPr lang="it-IT" dirty="0" smtClean="0"/>
              <a:t>Età</a:t>
            </a:r>
          </a:p>
          <a:p>
            <a:pPr marL="514350" indent="-514350"/>
            <a:r>
              <a:rPr lang="it-IT" dirty="0" smtClean="0"/>
              <a:t>Sesso</a:t>
            </a:r>
          </a:p>
          <a:p>
            <a:pPr marL="514350" indent="-514350"/>
            <a:r>
              <a:rPr lang="it-IT" dirty="0" smtClean="0"/>
              <a:t>Lavoro</a:t>
            </a:r>
          </a:p>
          <a:p>
            <a:pPr marL="514350" indent="-514350"/>
            <a:r>
              <a:rPr lang="it-IT" dirty="0" smtClean="0"/>
              <a:t>Peso</a:t>
            </a:r>
          </a:p>
          <a:p>
            <a:pPr marL="514350" indent="-514350"/>
            <a:r>
              <a:rPr lang="it-IT" dirty="0" smtClean="0"/>
              <a:t>ecc.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 principi nutritivi e le funzione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principi nutritivi sono sostanze assunte durante il processo di nutrizione, sono indispensabili alla vita e al metabolismo degli organismi viventi.</a:t>
            </a:r>
          </a:p>
          <a:p>
            <a:pPr>
              <a:buNone/>
            </a:pPr>
            <a:r>
              <a:rPr lang="it-IT" dirty="0" smtClean="0"/>
              <a:t>Funzioni:</a:t>
            </a:r>
          </a:p>
          <a:p>
            <a:r>
              <a:rPr lang="it-IT" dirty="0" smtClean="0">
                <a:hlinkClick r:id="rId4" action="ppaction://hlinksldjump"/>
              </a:rPr>
              <a:t>la FUNZIONE PLASTICA</a:t>
            </a:r>
            <a:endParaRPr lang="it-IT" dirty="0" smtClean="0"/>
          </a:p>
          <a:p>
            <a:r>
              <a:rPr lang="it-IT" dirty="0" smtClean="0">
                <a:hlinkClick r:id="rId5" action="ppaction://hlinksldjump"/>
              </a:rPr>
              <a:t>la FUNZIONE ENERGETICA</a:t>
            </a:r>
            <a:endParaRPr lang="it-IT" dirty="0" smtClean="0"/>
          </a:p>
          <a:p>
            <a:r>
              <a:rPr lang="it-IT" dirty="0" smtClean="0">
                <a:hlinkClick r:id="rId6" action="ppaction://hlinksldjump"/>
              </a:rPr>
              <a:t>la FUNZIONE REGOLATRICE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La</a:t>
            </a:r>
            <a:r>
              <a:rPr lang="it-IT" dirty="0" smtClean="0"/>
              <a:t> Funzione Plastica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r>
              <a:rPr lang="it-IT" b="1" dirty="0"/>
              <a:t>Viene svolta soprattutto dalle proteine, che costituiscono i "mattoni" del nostro corpo. </a:t>
            </a:r>
            <a:endParaRPr lang="it-IT" b="1" dirty="0" smtClean="0"/>
          </a:p>
          <a:p>
            <a:r>
              <a:rPr lang="it-IT" b="1" dirty="0" smtClean="0"/>
              <a:t>Nel </a:t>
            </a:r>
            <a:r>
              <a:rPr lang="it-IT" b="1" dirty="0"/>
              <a:t>periodo dello sviluppo, da zero a diciotto anni circa, le proteine devono anche fabbricare in continuazione nuove </a:t>
            </a:r>
            <a:r>
              <a:rPr lang="it-IT" b="1" dirty="0" smtClean="0"/>
              <a:t>cellule. </a:t>
            </a:r>
            <a:endParaRPr lang="it-IT" b="1" dirty="0"/>
          </a:p>
          <a:p>
            <a:endParaRPr lang="it-IT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Funzione Energetica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Viene svolta soprattutto dai glucidi e dai lipidi, solo in parte dai protidi. Il corpo umano consuma energia sotto varie forme: l’energia termica serve per mantenere costante la temperatura del corpo sui 37°C e per permettere le reazioni chimiche che avvengono in </a:t>
            </a:r>
            <a:r>
              <a:rPr lang="it-IT" b="1" dirty="0" smtClean="0"/>
              <a:t>continuazione. </a:t>
            </a:r>
            <a:endParaRPr lang="it-IT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La Funzione Regolatrice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Viene svolta soprattutto dall’acqua, delle vitamine e dai sali minerali. L’acqua trasporta le sostanze nutritive, partecipa alle reazioni chimiche e regola la temperatura corporea. </a:t>
            </a:r>
          </a:p>
          <a:p>
            <a:r>
              <a:rPr lang="it-IT" b="1" dirty="0" smtClean="0"/>
              <a:t>Perché le varie funzioni vengano svolte con regolarità bisogna tenere nella dovuta considerazione la composizione in principi nutritivi dei cibi che compongono una dieta giornaliera. </a:t>
            </a:r>
            <a:endParaRPr lang="it-IT" b="1" dirty="0"/>
          </a:p>
          <a:p>
            <a:endParaRPr lang="it-IT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Fabbisogno Energetico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</a:t>
            </a:r>
            <a:r>
              <a:rPr lang="it-IT" b="1" dirty="0" smtClean="0"/>
              <a:t>fabbisogno energetico umano</a:t>
            </a:r>
            <a:r>
              <a:rPr lang="it-IT" dirty="0" smtClean="0"/>
              <a:t> viene definito come l’apporto di energia di origine alimentare necessario a compensare il dispendio energetico di individui che mantengano un livello di attività fisica sufficiente per partecipare attivamente alla vita sociale ed economica e che abbiano dimensioni e composizione corporee compatibili con un buono stato di salute a lungo termine.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Piramide Alimentare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Prendiamo la Piramide Alimentare e vediamo cosa è giusto e cosa è sbagliato.</a:t>
            </a:r>
          </a:p>
          <a:p>
            <a:endParaRPr lang="it-IT" dirty="0"/>
          </a:p>
        </p:txBody>
      </p:sp>
      <p:pic>
        <p:nvPicPr>
          <p:cNvPr id="26626" name="Picture 2" descr="http://www.lagreca.it/myimages/piramide_aliment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6215106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917</Words>
  <Application>Microsoft Office PowerPoint</Application>
  <PresentationFormat>Presentazione su schermo (4:3)</PresentationFormat>
  <Paragraphs>84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di Office</vt:lpstr>
      <vt:lpstr>Presentazione standard di PowerPoint</vt:lpstr>
      <vt:lpstr>L’alimentazione cosa è?</vt:lpstr>
      <vt:lpstr>Le esigenze fisiologiche </vt:lpstr>
      <vt:lpstr>I principi nutritivi e le funzione </vt:lpstr>
      <vt:lpstr>La Funzione Plastica </vt:lpstr>
      <vt:lpstr>La Funzione Energetica </vt:lpstr>
      <vt:lpstr>La Funzione Regolatrice </vt:lpstr>
      <vt:lpstr>IL Fabbisogno Energetico</vt:lpstr>
      <vt:lpstr>La Piramide Alimentare</vt:lpstr>
      <vt:lpstr>Il problema della cattiva alimentazione</vt:lpstr>
      <vt:lpstr>I modi diversi  per conservare i cibi </vt:lpstr>
      <vt:lpstr>Freddo</vt:lpstr>
      <vt:lpstr>Refrigerazione</vt:lpstr>
      <vt:lpstr>Congelazione</vt:lpstr>
      <vt:lpstr>Surgelazione</vt:lpstr>
      <vt:lpstr>Caldo</vt:lpstr>
      <vt:lpstr>Pastorizzazione</vt:lpstr>
      <vt:lpstr>Essicazione</vt:lpstr>
      <vt:lpstr>Sterilizzazione</vt:lpstr>
      <vt:lpstr>Freddo + Caldo</vt:lpstr>
      <vt:lpstr>Liofilizzazione</vt:lpstr>
      <vt:lpstr>Le confezioni degli alimenti </vt:lpstr>
      <vt:lpstr> L’ etichetta una cosa molto essenziale </vt:lpstr>
      <vt:lpstr>La festa dell’alimentazione</vt:lpstr>
    </vt:vector>
  </TitlesOfParts>
  <Company>Nome Società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L’alimentazione cosa è?</dc:title>
  <dc:creator>Nome utente</dc:creator>
  <cp:lastModifiedBy>Lucia</cp:lastModifiedBy>
  <cp:revision>52</cp:revision>
  <dcterms:created xsi:type="dcterms:W3CDTF">2012-12-18T20:21:15Z</dcterms:created>
  <dcterms:modified xsi:type="dcterms:W3CDTF">2020-03-07T19:34:13Z</dcterms:modified>
</cp:coreProperties>
</file>